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8"/>
  </p:notesMasterIdLst>
  <p:sldIdLst>
    <p:sldId id="256" r:id="rId2"/>
    <p:sldId id="257" r:id="rId3"/>
    <p:sldId id="258" r:id="rId4"/>
    <p:sldId id="259" r:id="rId5"/>
    <p:sldId id="260" r:id="rId6"/>
    <p:sldId id="299" r:id="rId7"/>
    <p:sldId id="293" r:id="rId8"/>
    <p:sldId id="270" r:id="rId9"/>
    <p:sldId id="277" r:id="rId10"/>
    <p:sldId id="279" r:id="rId11"/>
    <p:sldId id="278" r:id="rId12"/>
    <p:sldId id="280" r:id="rId13"/>
    <p:sldId id="261" r:id="rId14"/>
    <p:sldId id="271" r:id="rId15"/>
    <p:sldId id="264" r:id="rId16"/>
    <p:sldId id="281" r:id="rId17"/>
    <p:sldId id="294" r:id="rId18"/>
    <p:sldId id="300" r:id="rId19"/>
    <p:sldId id="303" r:id="rId20"/>
    <p:sldId id="282" r:id="rId21"/>
    <p:sldId id="301" r:id="rId22"/>
    <p:sldId id="302" r:id="rId23"/>
    <p:sldId id="289" r:id="rId24"/>
    <p:sldId id="304" r:id="rId25"/>
    <p:sldId id="305" r:id="rId26"/>
    <p:sldId id="295" r:id="rId27"/>
    <p:sldId id="296" r:id="rId28"/>
    <p:sldId id="298" r:id="rId29"/>
    <p:sldId id="283" r:id="rId30"/>
    <p:sldId id="285" r:id="rId31"/>
    <p:sldId id="284" r:id="rId32"/>
    <p:sldId id="286" r:id="rId33"/>
    <p:sldId id="274" r:id="rId34"/>
    <p:sldId id="297" r:id="rId35"/>
    <p:sldId id="268" r:id="rId36"/>
    <p:sldId id="272" r:id="rId37"/>
    <p:sldId id="306" r:id="rId38"/>
    <p:sldId id="262" r:id="rId39"/>
    <p:sldId id="263" r:id="rId40"/>
    <p:sldId id="290" r:id="rId41"/>
    <p:sldId id="275" r:id="rId42"/>
    <p:sldId id="265" r:id="rId43"/>
    <p:sldId id="287" r:id="rId44"/>
    <p:sldId id="266" r:id="rId45"/>
    <p:sldId id="288" r:id="rId46"/>
    <p:sldId id="273"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07" autoAdjust="0"/>
    <p:restoredTop sz="82514" autoAdjust="0"/>
  </p:normalViewPr>
  <p:slideViewPr>
    <p:cSldViewPr snapToGrid="0">
      <p:cViewPr varScale="1">
        <p:scale>
          <a:sx n="80" d="100"/>
          <a:sy n="80" d="100"/>
        </p:scale>
        <p:origin x="816" y="41"/>
      </p:cViewPr>
      <p:guideLst/>
    </p:cSldViewPr>
  </p:slideViewPr>
  <p:notesTextViewPr>
    <p:cViewPr>
      <p:scale>
        <a:sx n="1" d="1"/>
        <a:sy n="1" d="1"/>
      </p:scale>
      <p:origin x="0" y="0"/>
    </p:cViewPr>
  </p:notesTextViewPr>
  <p:notesViewPr>
    <p:cSldViewPr snapToGrid="0">
      <p:cViewPr varScale="1">
        <p:scale>
          <a:sx n="73" d="100"/>
          <a:sy n="73" d="100"/>
        </p:scale>
        <p:origin x="3072" y="41"/>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s>
</file>

<file path=ppt/media/image1.png>
</file>

<file path=ppt/media/image10.jpeg>
</file>

<file path=ppt/media/image11.jpeg>
</file>

<file path=ppt/media/image12.png>
</file>

<file path=ppt/media/image13.jpeg>
</file>

<file path=ppt/media/image2.jpeg>
</file>

<file path=ppt/media/image3.jpeg>
</file>

<file path=ppt/media/image4.jpg>
</file>

<file path=ppt/media/image5.jpeg>
</file>

<file path=ppt/media/image6.jpe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F27207-C33E-4300-ABED-69962CE56A2C}" type="datetimeFigureOut">
              <a:rPr lang="en-CA" smtClean="0"/>
              <a:t>2018-10-18</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13E5E7-24F7-4470-AA11-68DB29644FE1}" type="slidenum">
              <a:rPr lang="en-CA" smtClean="0"/>
              <a:t>‹#›</a:t>
            </a:fld>
            <a:endParaRPr lang="en-CA"/>
          </a:p>
        </p:txBody>
      </p:sp>
    </p:spTree>
    <p:extLst>
      <p:ext uri="{BB962C8B-B14F-4D97-AF65-F5344CB8AC3E}">
        <p14:creationId xmlns:p14="http://schemas.microsoft.com/office/powerpoint/2010/main" val="11374765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onderopolis.org/wonder/who-invented-play-dough"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I’ve been</a:t>
            </a:r>
            <a:r>
              <a:rPr lang="en-US" baseline="0" dirty="0"/>
              <a:t> talking one on one with quite a few programmers lately about writing simple code, designing things to be simple, why that’s good, what’s in it for you as a developer to do that, how do you do that, and so on. And that is what I want to talk to you about today. But I need to start by pointing out there is more than one way to keep things simple.</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1</a:t>
            </a:fld>
            <a:endParaRPr lang="en-CA"/>
          </a:p>
        </p:txBody>
      </p:sp>
    </p:spTree>
    <p:extLst>
      <p:ext uri="{BB962C8B-B14F-4D97-AF65-F5344CB8AC3E}">
        <p14:creationId xmlns:p14="http://schemas.microsoft.com/office/powerpoint/2010/main" val="20855747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often urge people to altruistically write better for some mythical future maintainer decades from now. But you can enjoy writing simple code right now, getting it working, reading it over, making sure it does what it needs to do, all of that.</a:t>
            </a:r>
          </a:p>
          <a:p>
            <a:r>
              <a:rPr lang="en-US" dirty="0"/>
              <a:t>And of course that mythical future maintainer may just be you in 6 months when you’ve forgotten all about this project.</a:t>
            </a:r>
          </a:p>
          <a:p>
            <a:r>
              <a:rPr lang="en-US" dirty="0"/>
              <a:t>Other people’s code is beautiful.</a:t>
            </a:r>
            <a:r>
              <a:rPr lang="en-US" baseline="0" dirty="0"/>
              <a:t> Not BECAUSE you don’t have to write it. It just can be beautiful. Yes, of course, yours is the MOST beautiful, but other people’s can be almost as delightful, it’s not automatically horrible and flawed and nasty just because you didn’t write it. So there is some code out there that is beautiful that you don’t have to write, you can just use. That’s a pretty good deal. You need to check it out, but it could very well be good enough to belong in your application.</a:t>
            </a:r>
          </a:p>
          <a:p>
            <a:endParaRPr lang="en-US" baseline="0" dirty="0"/>
          </a:p>
          <a:p>
            <a:r>
              <a:rPr lang="en-US" baseline="0" dirty="0"/>
              <a:t>Picture credit: me. Canoe making credit: me and the love of my life</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12</a:t>
            </a:fld>
            <a:endParaRPr lang="en-CA"/>
          </a:p>
        </p:txBody>
      </p:sp>
    </p:spTree>
    <p:extLst>
      <p:ext uri="{BB962C8B-B14F-4D97-AF65-F5344CB8AC3E}">
        <p14:creationId xmlns:p14="http://schemas.microsoft.com/office/powerpoint/2010/main" val="36787356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http://www.scp-wiki.net/scp-3107</a:t>
            </a:r>
          </a:p>
        </p:txBody>
      </p:sp>
      <p:sp>
        <p:nvSpPr>
          <p:cNvPr id="4" name="Slide Number Placeholder 3"/>
          <p:cNvSpPr>
            <a:spLocks noGrp="1"/>
          </p:cNvSpPr>
          <p:nvPr>
            <p:ph type="sldNum" sz="quarter" idx="10"/>
          </p:nvPr>
        </p:nvSpPr>
        <p:spPr/>
        <p:txBody>
          <a:bodyPr/>
          <a:lstStyle/>
          <a:p>
            <a:fld id="{6013E5E7-24F7-4470-AA11-68DB29644FE1}" type="slidenum">
              <a:rPr lang="en-CA" smtClean="0"/>
              <a:t>13</a:t>
            </a:fld>
            <a:endParaRPr lang="en-CA"/>
          </a:p>
        </p:txBody>
      </p:sp>
    </p:spTree>
    <p:extLst>
      <p:ext uri="{BB962C8B-B14F-4D97-AF65-F5344CB8AC3E}">
        <p14:creationId xmlns:p14="http://schemas.microsoft.com/office/powerpoint/2010/main" val="35046955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Bwa</a:t>
            </a:r>
            <a:r>
              <a:rPr lang="en-US" dirty="0"/>
              <a:t> </a:t>
            </a:r>
            <a:r>
              <a:rPr lang="en-US" dirty="0" err="1"/>
              <a:t>hahahaha</a:t>
            </a:r>
            <a:r>
              <a:rPr lang="en-US" dirty="0"/>
              <a:t>. But I will start with some</a:t>
            </a:r>
            <a:r>
              <a:rPr lang="en-US" baseline="0" dirty="0"/>
              <a:t> easy things and then talk about some harder things.</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14</a:t>
            </a:fld>
            <a:endParaRPr lang="en-CA"/>
          </a:p>
        </p:txBody>
      </p:sp>
    </p:spTree>
    <p:extLst>
      <p:ext uri="{BB962C8B-B14F-4D97-AF65-F5344CB8AC3E}">
        <p14:creationId xmlns:p14="http://schemas.microsoft.com/office/powerpoint/2010/main" val="12507623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this isn’t just </a:t>
            </a:r>
            <a:r>
              <a:rPr lang="en-US" dirty="0" err="1"/>
              <a:t>lego</a:t>
            </a:r>
            <a:r>
              <a:rPr lang="en-US" dirty="0"/>
              <a:t>. It’s </a:t>
            </a:r>
            <a:r>
              <a:rPr lang="en-US" dirty="0" err="1"/>
              <a:t>lego</a:t>
            </a:r>
            <a:r>
              <a:rPr lang="en-US" dirty="0"/>
              <a:t> and </a:t>
            </a:r>
            <a:r>
              <a:rPr lang="en-US" dirty="0" err="1"/>
              <a:t>duplo</a:t>
            </a:r>
            <a:r>
              <a:rPr lang="en-US" dirty="0"/>
              <a:t> interop. That’s important.</a:t>
            </a:r>
            <a:endParaRPr lang="en-CA" dirty="0"/>
          </a:p>
          <a:p>
            <a:endParaRPr lang="en-CA" dirty="0"/>
          </a:p>
          <a:p>
            <a:r>
              <a:rPr lang="en-CA" dirty="0"/>
              <a:t>https://upload.wikimedia.org/wikipedia/en/5/53/Old_duplo_bricks.jpg</a:t>
            </a:r>
          </a:p>
          <a:p>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15</a:t>
            </a:fld>
            <a:endParaRPr lang="en-CA"/>
          </a:p>
        </p:txBody>
      </p:sp>
    </p:spTree>
    <p:extLst>
      <p:ext uri="{BB962C8B-B14F-4D97-AF65-F5344CB8AC3E}">
        <p14:creationId xmlns:p14="http://schemas.microsoft.com/office/powerpoint/2010/main" val="38140226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Names for variables</a:t>
            </a:r>
          </a:p>
          <a:p>
            <a:r>
              <a:rPr lang="en-US" dirty="0"/>
              <a:t>Names</a:t>
            </a:r>
            <a:r>
              <a:rPr lang="en-US" baseline="0" dirty="0"/>
              <a:t> for functions – one of the big advantages of the &lt;algorithm&gt; functions (and I count accumulate as one even though it’s in &lt;numeric&gt;) is that they have names</a:t>
            </a:r>
          </a:p>
          <a:p>
            <a:r>
              <a:rPr lang="en-US" baseline="0" dirty="0"/>
              <a:t>It’s entirely possible that the advantage of “everyone who reads this knows what it does” is a bigger argument for using things from &lt;algorithm&gt; than “it’s already written and tested and I can just use it”</a:t>
            </a:r>
          </a:p>
        </p:txBody>
      </p:sp>
      <p:sp>
        <p:nvSpPr>
          <p:cNvPr id="4" name="Slide Number Placeholder 3"/>
          <p:cNvSpPr>
            <a:spLocks noGrp="1"/>
          </p:cNvSpPr>
          <p:nvPr>
            <p:ph type="sldNum" sz="quarter" idx="10"/>
          </p:nvPr>
        </p:nvSpPr>
        <p:spPr/>
        <p:txBody>
          <a:bodyPr/>
          <a:lstStyle/>
          <a:p>
            <a:fld id="{6013E5E7-24F7-4470-AA11-68DB29644FE1}" type="slidenum">
              <a:rPr lang="en-CA" smtClean="0"/>
              <a:t>16</a:t>
            </a:fld>
            <a:endParaRPr lang="en-CA"/>
          </a:p>
        </p:txBody>
      </p:sp>
    </p:spTree>
    <p:extLst>
      <p:ext uri="{BB962C8B-B14F-4D97-AF65-F5344CB8AC3E}">
        <p14:creationId xmlns:p14="http://schemas.microsoft.com/office/powerpoint/2010/main" val="16249209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can understand and remember the names things have, you don’t have to keep juggling in your head a sort of lookup table of what’s in the code and what it means.</a:t>
            </a:r>
            <a:r>
              <a:rPr lang="en-US" baseline="0" dirty="0"/>
              <a:t> When things are spelled out, it is all just there on the page and you don’t have to do that work every time you read the function. That reduction of the work is what makes the code simpler.</a:t>
            </a:r>
          </a:p>
          <a:p>
            <a:endParaRPr lang="en-US" baseline="0" dirty="0"/>
          </a:p>
          <a:p>
            <a:r>
              <a:rPr lang="en-US" baseline="0" dirty="0"/>
              <a:t>Same with calling a function, </a:t>
            </a:r>
            <a:r>
              <a:rPr lang="en-US" baseline="0" dirty="0">
                <a:solidFill>
                  <a:srgbClr val="FF0000"/>
                </a:solidFill>
              </a:rPr>
              <a:t>someone doesn’t have to keep reading the comment or reading the code, and figuring out “oh, it’s a sort” or “this is finding unfulfilled orders” they can just see the name of the function and the information they need is right there in that name</a:t>
            </a:r>
            <a:endParaRPr lang="en-CA" dirty="0">
              <a:solidFill>
                <a:srgbClr val="FF0000"/>
              </a:solidFill>
            </a:endParaRPr>
          </a:p>
        </p:txBody>
      </p:sp>
      <p:sp>
        <p:nvSpPr>
          <p:cNvPr id="4" name="Slide Number Placeholder 3"/>
          <p:cNvSpPr>
            <a:spLocks noGrp="1"/>
          </p:cNvSpPr>
          <p:nvPr>
            <p:ph type="sldNum" sz="quarter" idx="10"/>
          </p:nvPr>
        </p:nvSpPr>
        <p:spPr/>
        <p:txBody>
          <a:bodyPr/>
          <a:lstStyle/>
          <a:p>
            <a:fld id="{6013E5E7-24F7-4470-AA11-68DB29644FE1}" type="slidenum">
              <a:rPr lang="en-CA" smtClean="0"/>
              <a:t>17</a:t>
            </a:fld>
            <a:endParaRPr lang="en-CA"/>
          </a:p>
        </p:txBody>
      </p:sp>
    </p:spTree>
    <p:extLst>
      <p:ext uri="{BB962C8B-B14F-4D97-AF65-F5344CB8AC3E}">
        <p14:creationId xmlns:p14="http://schemas.microsoft.com/office/powerpoint/2010/main" val="19691816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It’s so sad, having to keep that lookup table like “</a:t>
            </a:r>
            <a:r>
              <a:rPr lang="en-US" dirty="0" err="1"/>
              <a:t>i</a:t>
            </a:r>
            <a:r>
              <a:rPr lang="en-US" dirty="0"/>
              <a:t> is the opening balance and a is the yearly increase</a:t>
            </a:r>
            <a:r>
              <a:rPr lang="en-US" baseline="0" dirty="0"/>
              <a:t> and d1 </a:t>
            </a:r>
            <a:r>
              <a:rPr lang="en-US" baseline="0" dirty="0" err="1"/>
              <a:t>etc</a:t>
            </a:r>
            <a:r>
              <a:rPr lang="en-US" baseline="0" dirty="0"/>
              <a:t> are the increases for each quarter.” You might even have a moment where you go “oh, </a:t>
            </a:r>
            <a:r>
              <a:rPr lang="en-US" baseline="0" dirty="0" err="1"/>
              <a:t>i</a:t>
            </a:r>
            <a:r>
              <a:rPr lang="en-US" baseline="0" dirty="0"/>
              <a:t> is the </a:t>
            </a:r>
            <a:r>
              <a:rPr lang="en-US" b="1" baseline="0" dirty="0"/>
              <a:t>initial</a:t>
            </a:r>
            <a:r>
              <a:rPr lang="en-US" baseline="0" dirty="0"/>
              <a:t> balance and a is the </a:t>
            </a:r>
            <a:r>
              <a:rPr lang="en-US" b="1" baseline="0" dirty="0"/>
              <a:t>annual</a:t>
            </a:r>
            <a:r>
              <a:rPr lang="en-US" baseline="0" dirty="0"/>
              <a:t> increase and d1 d2 </a:t>
            </a:r>
            <a:r>
              <a:rPr lang="en-US" baseline="0" dirty="0" err="1"/>
              <a:t>etc</a:t>
            </a:r>
            <a:r>
              <a:rPr lang="en-US" baseline="0" dirty="0"/>
              <a:t> are the </a:t>
            </a:r>
            <a:r>
              <a:rPr lang="en-US" b="1" baseline="0" dirty="0"/>
              <a:t>deltas</a:t>
            </a:r>
            <a:r>
              <a:rPr lang="en-US" baseline="0" dirty="0"/>
              <a:t> or differences” – the person actually thought they gave good names! Please, no one-letter variable names. Or worse, one letter and some sort of suffix like a number.</a:t>
            </a:r>
          </a:p>
          <a:p>
            <a:endParaRPr lang="en-US" baseline="0" dirty="0"/>
          </a:p>
          <a:p>
            <a:r>
              <a:rPr lang="en-US" baseline="0" dirty="0"/>
              <a:t>As an aside, using doubles for money is probably wrong. People do it, but it’s probably wrong. That’s a problem for another day.</a:t>
            </a:r>
          </a:p>
          <a:p>
            <a:endParaRPr lang="en-US" dirty="0"/>
          </a:p>
          <a:p>
            <a:r>
              <a:rPr lang="en-US" dirty="0"/>
              <a:t>What’s unclear about this?</a:t>
            </a:r>
          </a:p>
          <a:p>
            <a:r>
              <a:rPr lang="en-US" dirty="0"/>
              <a:t>Thousands of lines</a:t>
            </a:r>
          </a:p>
          <a:p>
            <a:r>
              <a:rPr lang="en-US" dirty="0"/>
              <a:t>Still remember?</a:t>
            </a:r>
          </a:p>
          <a:p>
            <a:r>
              <a:rPr lang="en-US" dirty="0"/>
              <a:t>How about now?</a:t>
            </a:r>
          </a:p>
          <a:p>
            <a:r>
              <a:rPr lang="en-US" dirty="0"/>
              <a:t>How about now?</a:t>
            </a:r>
            <a:endParaRPr lang="en-CA" dirty="0"/>
          </a:p>
          <a:p>
            <a:endParaRPr lang="en-US" dirty="0"/>
          </a:p>
        </p:txBody>
      </p:sp>
      <p:sp>
        <p:nvSpPr>
          <p:cNvPr id="4" name="Slide Number Placeholder 3"/>
          <p:cNvSpPr>
            <a:spLocks noGrp="1"/>
          </p:cNvSpPr>
          <p:nvPr>
            <p:ph type="sldNum" sz="quarter" idx="5"/>
          </p:nvPr>
        </p:nvSpPr>
        <p:spPr/>
        <p:txBody>
          <a:bodyPr/>
          <a:lstStyle/>
          <a:p>
            <a:fld id="{6013E5E7-24F7-4470-AA11-68DB29644FE1}" type="slidenum">
              <a:rPr lang="en-CA" smtClean="0"/>
              <a:t>18</a:t>
            </a:fld>
            <a:endParaRPr lang="en-CA"/>
          </a:p>
        </p:txBody>
      </p:sp>
    </p:spTree>
    <p:extLst>
      <p:ext uri="{BB962C8B-B14F-4D97-AF65-F5344CB8AC3E}">
        <p14:creationId xmlns:p14="http://schemas.microsoft.com/office/powerpoint/2010/main" val="18128834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End of day tasks and vagueness</a:t>
            </a:r>
          </a:p>
          <a:p>
            <a:endParaRPr lang="en-US" dirty="0"/>
          </a:p>
          <a:p>
            <a:r>
              <a:rPr lang="en-US" dirty="0" err="1"/>
              <a:t>Updatedatabase</a:t>
            </a:r>
            <a:r>
              <a:rPr lang="en-US" dirty="0"/>
              <a:t>()</a:t>
            </a:r>
          </a:p>
          <a:p>
            <a:endParaRPr lang="en-US" dirty="0"/>
          </a:p>
        </p:txBody>
      </p:sp>
      <p:sp>
        <p:nvSpPr>
          <p:cNvPr id="4" name="Slide Number Placeholder 3"/>
          <p:cNvSpPr>
            <a:spLocks noGrp="1"/>
          </p:cNvSpPr>
          <p:nvPr>
            <p:ph type="sldNum" sz="quarter" idx="5"/>
          </p:nvPr>
        </p:nvSpPr>
        <p:spPr/>
        <p:txBody>
          <a:bodyPr/>
          <a:lstStyle/>
          <a:p>
            <a:fld id="{6013E5E7-24F7-4470-AA11-68DB29644FE1}" type="slidenum">
              <a:rPr lang="en-CA" smtClean="0"/>
              <a:t>20</a:t>
            </a:fld>
            <a:endParaRPr lang="en-CA"/>
          </a:p>
        </p:txBody>
      </p:sp>
    </p:spTree>
    <p:extLst>
      <p:ext uri="{BB962C8B-B14F-4D97-AF65-F5344CB8AC3E}">
        <p14:creationId xmlns:p14="http://schemas.microsoft.com/office/powerpoint/2010/main" val="28291463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with the clue </a:t>
            </a:r>
            <a:r>
              <a:rPr lang="en-US" dirty="0" err="1"/>
              <a:t>lpCmdLine</a:t>
            </a:r>
            <a:r>
              <a:rPr lang="en-US" dirty="0"/>
              <a:t>, can you tell what this is doing? It’s parsing command line arguments. It’s trying to make two strings, </a:t>
            </a:r>
            <a:r>
              <a:rPr lang="en-US" dirty="0" err="1">
                <a:latin typeface="Consolas" panose="020B0609020204030204" pitchFamily="49" charset="0"/>
              </a:rPr>
              <a:t>szDriverName</a:t>
            </a:r>
            <a:r>
              <a:rPr lang="en-US" dirty="0">
                <a:latin typeface="Consolas" panose="020B0609020204030204" pitchFamily="49" charset="0"/>
              </a:rPr>
              <a:t> and </a:t>
            </a:r>
            <a:r>
              <a:rPr lang="en-US" dirty="0" err="1">
                <a:latin typeface="Consolas" panose="020B0609020204030204" pitchFamily="49" charset="0"/>
              </a:rPr>
              <a:t>lpszPipename</a:t>
            </a:r>
            <a:r>
              <a:rPr lang="en-US" dirty="0">
                <a:latin typeface="Consolas" panose="020B0609020204030204" pitchFamily="49" charset="0"/>
              </a:rPr>
              <a:t>. You can perhaps guess from the Hungarian notation that this was written a long time ago. I’m not mocking it. I am, however, pointing out that it’s hard to read. </a:t>
            </a:r>
            <a:endParaRPr lang="en-US" dirty="0"/>
          </a:p>
        </p:txBody>
      </p:sp>
      <p:sp>
        <p:nvSpPr>
          <p:cNvPr id="4" name="Slide Number Placeholder 3"/>
          <p:cNvSpPr>
            <a:spLocks noGrp="1"/>
          </p:cNvSpPr>
          <p:nvPr>
            <p:ph type="sldNum" sz="quarter" idx="5"/>
          </p:nvPr>
        </p:nvSpPr>
        <p:spPr/>
        <p:txBody>
          <a:bodyPr/>
          <a:lstStyle/>
          <a:p>
            <a:fld id="{6013E5E7-24F7-4470-AA11-68DB29644FE1}" type="slidenum">
              <a:rPr lang="en-CA" smtClean="0"/>
              <a:t>21</a:t>
            </a:fld>
            <a:endParaRPr lang="en-CA"/>
          </a:p>
        </p:txBody>
      </p:sp>
    </p:spTree>
    <p:extLst>
      <p:ext uri="{BB962C8B-B14F-4D97-AF65-F5344CB8AC3E}">
        <p14:creationId xmlns:p14="http://schemas.microsoft.com/office/powerpoint/2010/main" val="39410335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threw away the Hungarian. I threw away </a:t>
            </a:r>
            <a:r>
              <a:rPr lang="en-US"/>
              <a:t>the windows-headers-specific TRUE and FALSE. </a:t>
            </a:r>
            <a:r>
              <a:rPr lang="en-US" dirty="0"/>
              <a:t>I made </a:t>
            </a:r>
            <a:r>
              <a:rPr lang="en-US" dirty="0" err="1"/>
              <a:t>DriverName</a:t>
            </a:r>
            <a:r>
              <a:rPr lang="en-US" dirty="0"/>
              <a:t> and </a:t>
            </a:r>
            <a:r>
              <a:rPr lang="en-US" dirty="0" err="1">
                <a:latin typeface="Consolas" panose="020B0609020204030204" pitchFamily="49" charset="0"/>
              </a:rPr>
              <a:t>PipeName</a:t>
            </a:r>
            <a:r>
              <a:rPr lang="en-US" dirty="0">
                <a:latin typeface="Consolas" panose="020B0609020204030204" pitchFamily="49" charset="0"/>
              </a:rPr>
              <a:t> std::strings so I could use == and +. (And they initialize themselves to “”.) I used </a:t>
            </a:r>
            <a:r>
              <a:rPr lang="en-US" dirty="0" err="1">
                <a:latin typeface="Consolas" panose="020B0609020204030204" pitchFamily="49" charset="0"/>
              </a:rPr>
              <a:t>stringstreams</a:t>
            </a:r>
            <a:r>
              <a:rPr lang="en-US" dirty="0">
                <a:latin typeface="Consolas" panose="020B0609020204030204" pitchFamily="49" charset="0"/>
              </a:rPr>
              <a:t>. Oh yes, the perf on streams is terrible. This code runs once when the server stands up and then never again for hours or days or weeks. I can handle the perf hit of TWO calls to the extraction operator. And I no longer modify the string I’m given which the old code did, writing a NUL so it could use </a:t>
            </a:r>
            <a:r>
              <a:rPr lang="en-US" dirty="0" err="1">
                <a:latin typeface="Consolas" panose="020B0609020204030204" pitchFamily="49" charset="0"/>
              </a:rPr>
              <a:t>strncpy</a:t>
            </a:r>
            <a:r>
              <a:rPr lang="en-US" dirty="0">
                <a:latin typeface="Consolas" panose="020B0609020204030204" pitchFamily="49" charset="0"/>
              </a:rPr>
              <a:t> and then writing the space back again afterwards. That’s actually a big deal in context because it let me pass literal strings to this function when the whole thing was still under development, which I couldn’t do to the old version.</a:t>
            </a:r>
          </a:p>
          <a:p>
            <a:endParaRPr lang="en-US" dirty="0">
              <a:latin typeface="Consolas" panose="020B0609020204030204" pitchFamily="49" charset="0"/>
            </a:endParaRPr>
          </a:p>
          <a:p>
            <a:r>
              <a:rPr lang="en-US" dirty="0">
                <a:latin typeface="Consolas" panose="020B0609020204030204" pitchFamily="49" charset="0"/>
              </a:rPr>
              <a:t>You can see we’re parsing on whitespace, you can see more clearly that we return false when we can’t get both names. And we’re using raw string literals so we need half the backslashes in the decoration of the </a:t>
            </a:r>
            <a:r>
              <a:rPr lang="en-US" dirty="0" err="1">
                <a:latin typeface="Consolas" panose="020B0609020204030204" pitchFamily="49" charset="0"/>
              </a:rPr>
              <a:t>pipename</a:t>
            </a:r>
            <a:r>
              <a:rPr lang="en-US" dirty="0">
                <a:latin typeface="Consolas" panose="020B0609020204030204" pitchFamily="49" charset="0"/>
              </a:rPr>
              <a:t>. This code is simpler. It does exactly the same thing as before.</a:t>
            </a:r>
            <a:endParaRPr lang="en-US" dirty="0"/>
          </a:p>
        </p:txBody>
      </p:sp>
      <p:sp>
        <p:nvSpPr>
          <p:cNvPr id="4" name="Slide Number Placeholder 3"/>
          <p:cNvSpPr>
            <a:spLocks noGrp="1"/>
          </p:cNvSpPr>
          <p:nvPr>
            <p:ph type="sldNum" sz="quarter" idx="5"/>
          </p:nvPr>
        </p:nvSpPr>
        <p:spPr/>
        <p:txBody>
          <a:bodyPr/>
          <a:lstStyle/>
          <a:p>
            <a:fld id="{6013E5E7-24F7-4470-AA11-68DB29644FE1}" type="slidenum">
              <a:rPr lang="en-CA" smtClean="0"/>
              <a:t>22</a:t>
            </a:fld>
            <a:endParaRPr lang="en-CA"/>
          </a:p>
        </p:txBody>
      </p:sp>
    </p:spTree>
    <p:extLst>
      <p:ext uri="{BB962C8B-B14F-4D97-AF65-F5344CB8AC3E}">
        <p14:creationId xmlns:p14="http://schemas.microsoft.com/office/powerpoint/2010/main" val="5501436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u="sng" kern="1200" dirty="0">
                <a:solidFill>
                  <a:schemeClr val="tx1"/>
                </a:solidFill>
                <a:effectLst/>
                <a:latin typeface="+mn-lt"/>
                <a:ea typeface="+mn-ea"/>
                <a:cs typeface="+mn-cs"/>
                <a:hlinkClick r:id="rId3"/>
              </a:rPr>
              <a:t>https://wonderopolis.org/wonder/who-invented-play-dough</a:t>
            </a:r>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2</a:t>
            </a:fld>
            <a:endParaRPr lang="en-CA"/>
          </a:p>
        </p:txBody>
      </p:sp>
    </p:spTree>
    <p:extLst>
      <p:ext uri="{BB962C8B-B14F-4D97-AF65-F5344CB8AC3E}">
        <p14:creationId xmlns:p14="http://schemas.microsoft.com/office/powerpoint/2010/main" val="33577623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only does this enable a larger font, it makes it clear that you are essentially checking preconditions before doing the real work. The error</a:t>
            </a:r>
            <a:r>
              <a:rPr lang="en-US" baseline="0" dirty="0"/>
              <a:t> setting is also physically much closer to the test. Also conditions now match error descriptions.</a:t>
            </a:r>
          </a:p>
          <a:p>
            <a:r>
              <a:rPr lang="en-US" baseline="0" dirty="0"/>
              <a:t>(compare to previous slide try to match up error code to if statement.)</a:t>
            </a:r>
            <a:endParaRPr lang="en-US" dirty="0"/>
          </a:p>
          <a:p>
            <a:endParaRPr lang="en-US" dirty="0"/>
          </a:p>
          <a:p>
            <a:r>
              <a:rPr lang="en-US" dirty="0"/>
              <a:t>It makes the real work easier to spot</a:t>
            </a:r>
          </a:p>
          <a:p>
            <a:endParaRPr lang="en-CA"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013E5E7-24F7-4470-AA11-68DB29644FE1}"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25283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just member functions or function parameters but local variables, everything</a:t>
            </a:r>
          </a:p>
        </p:txBody>
      </p:sp>
      <p:sp>
        <p:nvSpPr>
          <p:cNvPr id="4" name="Slide Number Placeholder 3"/>
          <p:cNvSpPr>
            <a:spLocks noGrp="1"/>
          </p:cNvSpPr>
          <p:nvPr>
            <p:ph type="sldNum" sz="quarter" idx="5"/>
          </p:nvPr>
        </p:nvSpPr>
        <p:spPr/>
        <p:txBody>
          <a:bodyPr/>
          <a:lstStyle/>
          <a:p>
            <a:fld id="{6013E5E7-24F7-4470-AA11-68DB29644FE1}" type="slidenum">
              <a:rPr lang="en-CA" smtClean="0"/>
              <a:t>26</a:t>
            </a:fld>
            <a:endParaRPr lang="en-CA"/>
          </a:p>
        </p:txBody>
      </p:sp>
    </p:spTree>
    <p:extLst>
      <p:ext uri="{BB962C8B-B14F-4D97-AF65-F5344CB8AC3E}">
        <p14:creationId xmlns:p14="http://schemas.microsoft.com/office/powerpoint/2010/main" val="3247886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013E5E7-24F7-4470-AA11-68DB29644FE1}" type="slidenum">
              <a:rPr lang="en-CA" smtClean="0"/>
              <a:t>27</a:t>
            </a:fld>
            <a:endParaRPr lang="en-CA"/>
          </a:p>
        </p:txBody>
      </p:sp>
    </p:spTree>
    <p:extLst>
      <p:ext uri="{BB962C8B-B14F-4D97-AF65-F5344CB8AC3E}">
        <p14:creationId xmlns:p14="http://schemas.microsoft.com/office/powerpoint/2010/main" val="15910404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social aspects of programming are well disguised. But they are real. What you write, others will read – maybe tomorrow, maybe a long time from now. Even when you program alone,</a:t>
            </a:r>
            <a:r>
              <a:rPr lang="en-US" baseline="0" dirty="0"/>
              <a:t> you are not alone. There is the person who asked you to write this code. There is the person who is going to run this application or use the data generated by this application or in some way rely on your code. And there is the person who will maintain this code or use it as a starting point or an example.</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28</a:t>
            </a:fld>
            <a:endParaRPr lang="en-CA"/>
          </a:p>
        </p:txBody>
      </p:sp>
    </p:spTree>
    <p:extLst>
      <p:ext uri="{BB962C8B-B14F-4D97-AF65-F5344CB8AC3E}">
        <p14:creationId xmlns:p14="http://schemas.microsoft.com/office/powerpoint/2010/main" val="40817606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https://blogs.msdn.microsoft.com/ricom/2015/12/16/pit-of-success-for-organizations/</a:t>
            </a:r>
          </a:p>
          <a:p>
            <a:r>
              <a:rPr lang="en-CA" dirty="0"/>
              <a:t>https://commons.wikimedia.org/wiki/File:Udachnaya_pipe.JPG</a:t>
            </a:r>
          </a:p>
          <a:p>
            <a:endParaRPr lang="en-CA" dirty="0"/>
          </a:p>
          <a:p>
            <a:r>
              <a:rPr lang="en-US" dirty="0"/>
              <a:t>Leacock asparagus bed quote</a:t>
            </a:r>
          </a:p>
          <a:p>
            <a:r>
              <a:rPr lang="en-US" dirty="0"/>
              <a:t>Being an inspiration to your team mates now as well as</a:t>
            </a:r>
            <a:r>
              <a:rPr lang="en-US" baseline="0" dirty="0"/>
              <a:t> to future people</a:t>
            </a:r>
            <a:endParaRPr lang="en-US" dirty="0"/>
          </a:p>
        </p:txBody>
      </p:sp>
      <p:sp>
        <p:nvSpPr>
          <p:cNvPr id="4" name="Slide Number Placeholder 3"/>
          <p:cNvSpPr>
            <a:spLocks noGrp="1"/>
          </p:cNvSpPr>
          <p:nvPr>
            <p:ph type="sldNum" sz="quarter" idx="10"/>
          </p:nvPr>
        </p:nvSpPr>
        <p:spPr/>
        <p:txBody>
          <a:bodyPr/>
          <a:lstStyle/>
          <a:p>
            <a:fld id="{6013E5E7-24F7-4470-AA11-68DB29644FE1}" type="slidenum">
              <a:rPr lang="en-CA" smtClean="0"/>
              <a:t>29</a:t>
            </a:fld>
            <a:endParaRPr lang="en-CA"/>
          </a:p>
        </p:txBody>
      </p:sp>
    </p:spTree>
    <p:extLst>
      <p:ext uri="{BB962C8B-B14F-4D97-AF65-F5344CB8AC3E}">
        <p14:creationId xmlns:p14="http://schemas.microsoft.com/office/powerpoint/2010/main" val="22847093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probably the only handrail</a:t>
            </a:r>
            <a:r>
              <a:rPr lang="en-US" baseline="0" dirty="0"/>
              <a:t> in all of Vanuatu. I don’t really know why it’s there – it’s about halfway up this river and trust me, you end up walking in the river and scrambling up rapids not long after this spot. Just a few days earlier, I was literally standing on the edge of a live volcano that was throwing lava and clouds of Sulphur every few minutes. No guardrail, though there was a woman in </a:t>
            </a:r>
            <a:r>
              <a:rPr lang="en-US" baseline="0" dirty="0" err="1"/>
              <a:t>flipflops</a:t>
            </a:r>
            <a:r>
              <a:rPr lang="en-US" baseline="0" dirty="0"/>
              <a:t> who told me “you can’t stand there; some lava landed there last week.” It was exhilarating. But this is not what I want programming to be. In programming, guardrails are an absolute FEATURE. (Go back) Now, this is C++, so it’s not a chain link fence or a wall. It’s some rickety wood that’s more to remind than to enforce. In fact if you look closely you can spot a person standing in this river. That’s fine. I want this. (go forward again) Because it’s safer than this. And there’s nothing wrong with wanting a few reminders to keep you safe. You’re not actually preventing anyone from doing anything.</a:t>
            </a:r>
          </a:p>
          <a:p>
            <a:endParaRPr lang="en-US" baseline="0" dirty="0"/>
          </a:p>
          <a:p>
            <a:r>
              <a:rPr lang="en-US" baseline="0" dirty="0"/>
              <a:t>Both pictures taken by me, 2015</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30</a:t>
            </a:fld>
            <a:endParaRPr lang="en-CA"/>
          </a:p>
        </p:txBody>
      </p:sp>
    </p:spTree>
    <p:extLst>
      <p:ext uri="{BB962C8B-B14F-4D97-AF65-F5344CB8AC3E}">
        <p14:creationId xmlns:p14="http://schemas.microsoft.com/office/powerpoint/2010/main" val="10406421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Factories and providers and injections</a:t>
            </a:r>
            <a:r>
              <a:rPr lang="en-US" baseline="0" dirty="0"/>
              <a:t> and whatnot can make it possible to make some kinds of changes “on the fly” but often at the expense of simplicity or even understandability. It’s not unusual for these arrangements to not even work properly or to be insanely slow. It’s also not unusual for the business to NEVER take advantage of the chance to change whatever it was they were going to change.</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31</a:t>
            </a:fld>
            <a:endParaRPr lang="en-CA"/>
          </a:p>
        </p:txBody>
      </p:sp>
    </p:spTree>
    <p:extLst>
      <p:ext uri="{BB962C8B-B14F-4D97-AF65-F5344CB8AC3E}">
        <p14:creationId xmlns:p14="http://schemas.microsoft.com/office/powerpoint/2010/main" val="25713427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kern="1200" dirty="0">
                <a:solidFill>
                  <a:schemeClr val="tx1"/>
                </a:solidFill>
                <a:effectLst/>
                <a:latin typeface="+mn-lt"/>
                <a:ea typeface="+mn-ea"/>
                <a:cs typeface="+mn-cs"/>
              </a:rPr>
              <a:t>//https://taskinoor.wordpress.com/2011/09/21/the-abuse-of-design-patterns-in-writing-a-hello-world-program/</a:t>
            </a:r>
            <a:r>
              <a:rPr lang="en-CA" dirty="0"/>
              <a:t> </a:t>
            </a:r>
          </a:p>
          <a:p>
            <a:r>
              <a:rPr lang="en-US" dirty="0">
                <a:latin typeface="Consolas" panose="020B0609020204030204" pitchFamily="49" charset="0"/>
              </a:rPr>
              <a:t>I converted it to C++.</a:t>
            </a:r>
            <a:r>
              <a:rPr lang="en-US" baseline="0" dirty="0">
                <a:latin typeface="Consolas" panose="020B0609020204030204" pitchFamily="49" charset="0"/>
              </a:rPr>
              <a:t> It does work </a:t>
            </a:r>
            <a:r>
              <a:rPr lang="en-US" baseline="0" dirty="0">
                <a:latin typeface="Consolas" panose="020B0609020204030204" pitchFamily="49" charset="0"/>
                <a:sym typeface="Wingdings" panose="05000000000000000000" pitchFamily="2" charset="2"/>
              </a:rPr>
              <a:t></a:t>
            </a:r>
          </a:p>
          <a:p>
            <a:endParaRPr lang="en-US" baseline="0" dirty="0">
              <a:latin typeface="Consolas" panose="020B0609020204030204" pitchFamily="49" charset="0"/>
              <a:sym typeface="Wingdings" panose="05000000000000000000" pitchFamily="2" charset="2"/>
            </a:endParaRPr>
          </a:p>
          <a:p>
            <a:endParaRPr lang="en-CA" dirty="0">
              <a:latin typeface="Consolas" panose="020B0609020204030204" pitchFamily="49" charset="0"/>
            </a:endParaRPr>
          </a:p>
        </p:txBody>
      </p:sp>
      <p:sp>
        <p:nvSpPr>
          <p:cNvPr id="4" name="Slide Number Placeholder 3"/>
          <p:cNvSpPr>
            <a:spLocks noGrp="1"/>
          </p:cNvSpPr>
          <p:nvPr>
            <p:ph type="sldNum" sz="quarter" idx="10"/>
          </p:nvPr>
        </p:nvSpPr>
        <p:spPr/>
        <p:txBody>
          <a:bodyPr/>
          <a:lstStyle/>
          <a:p>
            <a:fld id="{6013E5E7-24F7-4470-AA11-68DB29644FE1}" type="slidenum">
              <a:rPr lang="en-CA" smtClean="0"/>
              <a:t>32</a:t>
            </a:fld>
            <a:endParaRPr lang="en-CA"/>
          </a:p>
        </p:txBody>
      </p:sp>
    </p:spTree>
    <p:extLst>
      <p:ext uri="{BB962C8B-B14F-4D97-AF65-F5344CB8AC3E}">
        <p14:creationId xmlns:p14="http://schemas.microsoft.com/office/powerpoint/2010/main" val="278310635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33</a:t>
            </a:fld>
            <a:endParaRPr lang="en-CA"/>
          </a:p>
        </p:txBody>
      </p:sp>
    </p:spTree>
    <p:extLst>
      <p:ext uri="{BB962C8B-B14F-4D97-AF65-F5344CB8AC3E}">
        <p14:creationId xmlns:p14="http://schemas.microsoft.com/office/powerpoint/2010/main" val="18540955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in these simple steps you are exercising</a:t>
            </a:r>
            <a:r>
              <a:rPr lang="en-US" baseline="0" dirty="0"/>
              <a:t> a lot of judgment. You want to be sure that whatever you’re doing is to make the code genuinely simpler – which doesn’t necessarily mean shorter, it means open, transparent, expressive, communicative, with a lower cognitive burden on those trying to read and understand it. You don’t just arbitrarily enforce rules, you think about what the code is saying and if it could say it more clearly. </a:t>
            </a:r>
          </a:p>
          <a:p>
            <a:endParaRPr lang="en-US" baseline="0" dirty="0"/>
          </a:p>
          <a:p>
            <a:r>
              <a:rPr lang="en-US" baseline="0" dirty="0"/>
              <a:t>But this is still the easy stuff. It </a:t>
            </a:r>
            <a:r>
              <a:rPr lang="en-US" baseline="0"/>
              <a:t>gets harder.</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34</a:t>
            </a:fld>
            <a:endParaRPr lang="en-CA"/>
          </a:p>
        </p:txBody>
      </p:sp>
    </p:spTree>
    <p:extLst>
      <p:ext uri="{BB962C8B-B14F-4D97-AF65-F5344CB8AC3E}">
        <p14:creationId xmlns:p14="http://schemas.microsoft.com/office/powerpoint/2010/main" val="40184393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medium is the message</a:t>
            </a:r>
          </a:p>
          <a:p>
            <a:endParaRPr lang="en-US" dirty="0"/>
          </a:p>
          <a:p>
            <a:r>
              <a:rPr lang="en-US" dirty="0"/>
              <a:t>Context is what gives variables good names </a:t>
            </a:r>
            <a:r>
              <a:rPr lang="en-US" dirty="0" err="1"/>
              <a:t>etc</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3</a:t>
            </a:fld>
            <a:endParaRPr lang="en-CA"/>
          </a:p>
        </p:txBody>
      </p:sp>
    </p:spTree>
    <p:extLst>
      <p:ext uri="{BB962C8B-B14F-4D97-AF65-F5344CB8AC3E}">
        <p14:creationId xmlns:p14="http://schemas.microsoft.com/office/powerpoint/2010/main" val="363275750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It’s not just about teaching people C++ 17 syntax</a:t>
            </a:r>
          </a:p>
        </p:txBody>
      </p:sp>
      <p:sp>
        <p:nvSpPr>
          <p:cNvPr id="4" name="Slide Number Placeholder 3"/>
          <p:cNvSpPr>
            <a:spLocks noGrp="1"/>
          </p:cNvSpPr>
          <p:nvPr>
            <p:ph type="sldNum" sz="quarter" idx="10"/>
          </p:nvPr>
        </p:nvSpPr>
        <p:spPr/>
        <p:txBody>
          <a:bodyPr/>
          <a:lstStyle/>
          <a:p>
            <a:fld id="{6013E5E7-24F7-4470-AA11-68DB29644FE1}" type="slidenum">
              <a:rPr lang="en-CA" smtClean="0"/>
              <a:t>35</a:t>
            </a:fld>
            <a:endParaRPr lang="en-CA"/>
          </a:p>
        </p:txBody>
      </p:sp>
    </p:spTree>
    <p:extLst>
      <p:ext uri="{BB962C8B-B14F-4D97-AF65-F5344CB8AC3E}">
        <p14:creationId xmlns:p14="http://schemas.microsoft.com/office/powerpoint/2010/main" val="23635499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Wow,  uint8_t, what a smart person, I always just use int, they must really know their stuff</a:t>
            </a:r>
          </a:p>
          <a:p>
            <a:endParaRPr lang="en-US" dirty="0"/>
          </a:p>
          <a:p>
            <a:r>
              <a:rPr lang="en-US" dirty="0"/>
              <a:t>You can embrace complexity in the form of memorizing</a:t>
            </a:r>
            <a:r>
              <a:rPr lang="en-US" baseline="0" dirty="0"/>
              <a:t> all the various kinds of integers, unsigned integers, 8 bits, 16 bits, 32 bits, all the names of all these types along with the return type of all the things you call that give you back a size or a count or whatever</a:t>
            </a:r>
          </a:p>
          <a:p>
            <a:endParaRPr lang="en-US" baseline="0" dirty="0"/>
          </a:p>
        </p:txBody>
      </p:sp>
      <p:sp>
        <p:nvSpPr>
          <p:cNvPr id="4" name="Slide Number Placeholder 3"/>
          <p:cNvSpPr>
            <a:spLocks noGrp="1"/>
          </p:cNvSpPr>
          <p:nvPr>
            <p:ph type="sldNum" sz="quarter" idx="10"/>
          </p:nvPr>
        </p:nvSpPr>
        <p:spPr/>
        <p:txBody>
          <a:bodyPr/>
          <a:lstStyle/>
          <a:p>
            <a:fld id="{6013E5E7-24F7-4470-AA11-68DB29644FE1}" type="slidenum">
              <a:rPr lang="en-CA" smtClean="0"/>
              <a:t>36</a:t>
            </a:fld>
            <a:endParaRPr lang="en-CA"/>
          </a:p>
        </p:txBody>
      </p:sp>
    </p:spTree>
    <p:extLst>
      <p:ext uri="{BB962C8B-B14F-4D97-AF65-F5344CB8AC3E}">
        <p14:creationId xmlns:p14="http://schemas.microsoft.com/office/powerpoint/2010/main" val="37436494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Or you could use a collection and a ranged for. Now you’re communicating to the people who read the code, and you’re writing less code. Well, less bugs anyway.</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37</a:t>
            </a:fld>
            <a:endParaRPr lang="en-CA"/>
          </a:p>
        </p:txBody>
      </p:sp>
    </p:spTree>
    <p:extLst>
      <p:ext uri="{BB962C8B-B14F-4D97-AF65-F5344CB8AC3E}">
        <p14:creationId xmlns:p14="http://schemas.microsoft.com/office/powerpoint/2010/main" val="153030443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38</a:t>
            </a:fld>
            <a:endParaRPr lang="en-CA"/>
          </a:p>
        </p:txBody>
      </p:sp>
    </p:spTree>
    <p:extLst>
      <p:ext uri="{BB962C8B-B14F-4D97-AF65-F5344CB8AC3E}">
        <p14:creationId xmlns:p14="http://schemas.microsoft.com/office/powerpoint/2010/main" val="286865326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Slow</a:t>
            </a:r>
            <a:r>
              <a:rPr lang="en-US" baseline="0" dirty="0"/>
              <a:t> down. This slide is a big deal. Say quite a bit to each sentence.</a:t>
            </a:r>
          </a:p>
          <a:p>
            <a:endParaRPr lang="en-US" baseline="0" dirty="0"/>
          </a:p>
          <a:p>
            <a:r>
              <a:rPr lang="en-US" baseline="0" dirty="0"/>
              <a:t>Sean Parent, C++ Seasoning, Going Native 2013 https://channel9.msdn.com/Events/GoingNative/2013/Cpp-Seasoning </a:t>
            </a:r>
          </a:p>
          <a:p>
            <a:endParaRPr lang="en-US" baseline="0" dirty="0"/>
          </a:p>
          <a:p>
            <a:r>
              <a:rPr lang="en-US" baseline="0" dirty="0"/>
              <a:t>IIILE not as </a:t>
            </a:r>
            <a:r>
              <a:rPr lang="en-US" baseline="0"/>
              <a:t>well known as RAII (yet?)</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39</a:t>
            </a:fld>
            <a:endParaRPr lang="en-CA"/>
          </a:p>
        </p:txBody>
      </p:sp>
    </p:spTree>
    <p:extLst>
      <p:ext uri="{BB962C8B-B14F-4D97-AF65-F5344CB8AC3E}">
        <p14:creationId xmlns:p14="http://schemas.microsoft.com/office/powerpoint/2010/main" val="415393650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Almost Always</a:t>
            </a:r>
            <a:r>
              <a:rPr lang="en-US" baseline="0" dirty="0"/>
              <a:t> Auto</a:t>
            </a:r>
          </a:p>
          <a:p>
            <a:r>
              <a:rPr lang="en-US" baseline="0" dirty="0"/>
              <a:t>Undefined </a:t>
            </a:r>
            <a:r>
              <a:rPr lang="en-US" baseline="0" dirty="0" err="1"/>
              <a:t>Behaviour</a:t>
            </a:r>
            <a:endParaRPr lang="en-US" baseline="0" dirty="0"/>
          </a:p>
          <a:p>
            <a:r>
              <a:rPr lang="en-US" baseline="0" dirty="0"/>
              <a:t>Return Value Optimization</a:t>
            </a:r>
            <a:br>
              <a:rPr lang="en-US" baseline="0" dirty="0"/>
            </a:br>
            <a:r>
              <a:rPr lang="en-US" baseline="0" dirty="0"/>
              <a:t>Link Time Optimization</a:t>
            </a:r>
          </a:p>
          <a:p>
            <a:r>
              <a:rPr lang="en-US" baseline="0" dirty="0"/>
              <a:t>Argument Dependent Lookup</a:t>
            </a:r>
            <a:br>
              <a:rPr lang="en-US" baseline="0" dirty="0"/>
            </a:br>
            <a:r>
              <a:rPr lang="en-US" baseline="0" dirty="0"/>
              <a:t>No Diagnostic Required </a:t>
            </a:r>
          </a:p>
          <a:p>
            <a:r>
              <a:rPr lang="en-US" baseline="0" dirty="0"/>
              <a:t>Substitution Failure is Not an Error</a:t>
            </a:r>
          </a:p>
          <a:p>
            <a:r>
              <a:rPr lang="en-US" baseline="0" dirty="0"/>
              <a:t>Immediately Instantiated Initializing Lambda Expression</a:t>
            </a:r>
          </a:p>
          <a:p>
            <a:r>
              <a:rPr lang="en-US" baseline="0" dirty="0"/>
              <a:t>One Definition Rule</a:t>
            </a:r>
          </a:p>
          <a:p>
            <a:r>
              <a:rPr lang="en-US" baseline="0" dirty="0" err="1"/>
              <a:t>Resourece</a:t>
            </a:r>
            <a:r>
              <a:rPr lang="en-US" baseline="0" dirty="0"/>
              <a:t> Acquisition </a:t>
            </a:r>
            <a:r>
              <a:rPr lang="en-US" baseline="0"/>
              <a:t>is Initialization</a:t>
            </a:r>
            <a:endParaRPr lang="en-CA" dirty="0"/>
          </a:p>
        </p:txBody>
      </p:sp>
      <p:sp>
        <p:nvSpPr>
          <p:cNvPr id="4" name="Slide Number Placeholder 3"/>
          <p:cNvSpPr>
            <a:spLocks noGrp="1"/>
          </p:cNvSpPr>
          <p:nvPr>
            <p:ph type="sldNum" sz="quarter" idx="10"/>
          </p:nvPr>
        </p:nvSpPr>
        <p:spPr/>
        <p:txBody>
          <a:bodyPr/>
          <a:lstStyle/>
          <a:p>
            <a:fld id="{1FB63129-C526-4315-9379-38CADF300BBE}" type="slidenum">
              <a:rPr lang="en-CA" smtClean="0"/>
              <a:t>40</a:t>
            </a:fld>
            <a:endParaRPr lang="en-CA"/>
          </a:p>
        </p:txBody>
      </p:sp>
    </p:spTree>
    <p:extLst>
      <p:ext uri="{BB962C8B-B14F-4D97-AF65-F5344CB8AC3E}">
        <p14:creationId xmlns:p14="http://schemas.microsoft.com/office/powerpoint/2010/main" val="257423108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Nothing easy here, right? It’s all on the one hand, use an idiom, but on the other hand, does the reader know that idiom?</a:t>
            </a:r>
            <a:r>
              <a:rPr lang="en-US" baseline="0" dirty="0"/>
              <a:t> On the one hand, use abstractions, but on the other, are you hiding the actual purpose of the code? Make your functions short, but don’t have too many layers so nobody can follow the logic!</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42</a:t>
            </a:fld>
            <a:endParaRPr lang="en-CA"/>
          </a:p>
        </p:txBody>
      </p:sp>
    </p:spTree>
    <p:extLst>
      <p:ext uri="{BB962C8B-B14F-4D97-AF65-F5344CB8AC3E}">
        <p14:creationId xmlns:p14="http://schemas.microsoft.com/office/powerpoint/2010/main" val="208851909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Phil Nash story that Einstein actually said something longer and more complicated, but someone</a:t>
            </a:r>
            <a:r>
              <a:rPr lang="en-US" baseline="0" dirty="0"/>
              <a:t> paraphrased it to this simpler and better version</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43</a:t>
            </a:fld>
            <a:endParaRPr lang="en-CA"/>
          </a:p>
        </p:txBody>
      </p:sp>
    </p:spTree>
    <p:extLst>
      <p:ext uri="{BB962C8B-B14F-4D97-AF65-F5344CB8AC3E}">
        <p14:creationId xmlns:p14="http://schemas.microsoft.com/office/powerpoint/2010/main" val="3706217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https://www.flickr.com/photos/normann-copenhagen/5449848345 </a:t>
            </a:r>
          </a:p>
        </p:txBody>
      </p:sp>
      <p:sp>
        <p:nvSpPr>
          <p:cNvPr id="4" name="Slide Number Placeholder 3"/>
          <p:cNvSpPr>
            <a:spLocks noGrp="1"/>
          </p:cNvSpPr>
          <p:nvPr>
            <p:ph type="sldNum" sz="quarter" idx="10"/>
          </p:nvPr>
        </p:nvSpPr>
        <p:spPr/>
        <p:txBody>
          <a:bodyPr/>
          <a:lstStyle/>
          <a:p>
            <a:fld id="{6013E5E7-24F7-4470-AA11-68DB29644FE1}" type="slidenum">
              <a:rPr lang="en-CA" smtClean="0"/>
              <a:t>44</a:t>
            </a:fld>
            <a:endParaRPr lang="en-CA"/>
          </a:p>
        </p:txBody>
      </p:sp>
    </p:spTree>
    <p:extLst>
      <p:ext uri="{BB962C8B-B14F-4D97-AF65-F5344CB8AC3E}">
        <p14:creationId xmlns:p14="http://schemas.microsoft.com/office/powerpoint/2010/main" val="29855704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Learn. You have to know your tools. Language, library, idioms,</a:t>
            </a:r>
            <a:r>
              <a:rPr lang="en-US" baseline="0" dirty="0"/>
              <a:t> habits, and practices. What really is possible? What is faster? What do other people know?</a:t>
            </a:r>
            <a:endParaRPr lang="en-US" dirty="0"/>
          </a:p>
          <a:p>
            <a:r>
              <a:rPr lang="en-US" dirty="0"/>
              <a:t>Read. You have to try reading new code to understand what makes code readable.</a:t>
            </a:r>
          </a:p>
          <a:p>
            <a:r>
              <a:rPr lang="en-US" dirty="0"/>
              <a:t>Care. You have to value simplicity before you will take the time and effort to write readable, expressive, transparent code.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Test. If people claim that something complicated is worth it for performance, or something opaque is faster than something obvious, measure to see if that’s true in your situation.</a:t>
            </a:r>
          </a:p>
          <a:p>
            <a:r>
              <a:rPr lang="en-US" dirty="0"/>
              <a:t>Communicate. You need to tell others why this is short or why you did it this way or why this is better than the old way.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 do these things, your code will get simpler and better. Your team will get better and happier. It is very definitely not for beginners, but I want you to aspire to it and work towards it. Thankyou.</a:t>
            </a:r>
            <a:endParaRPr lang="en-CA"/>
          </a:p>
          <a:p>
            <a:endParaRPr lang="en-CA" dirty="0"/>
          </a:p>
          <a:p>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46</a:t>
            </a:fld>
            <a:endParaRPr lang="en-CA"/>
          </a:p>
        </p:txBody>
      </p:sp>
    </p:spTree>
    <p:extLst>
      <p:ext uri="{BB962C8B-B14F-4D97-AF65-F5344CB8AC3E}">
        <p14:creationId xmlns:p14="http://schemas.microsoft.com/office/powerpoint/2010/main" val="214100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www.chinadaily.com.cn/photo/2011-12/20/content_14295630_7.htm</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Talk</a:t>
            </a:r>
            <a:r>
              <a:rPr lang="en-US" sz="1200" kern="1200" baseline="0" dirty="0">
                <a:solidFill>
                  <a:schemeClr val="tx1"/>
                </a:solidFill>
                <a:effectLst/>
                <a:latin typeface="+mn-lt"/>
                <a:ea typeface="+mn-ea"/>
                <a:cs typeface="+mn-cs"/>
              </a:rPr>
              <a:t> about pride and ego</a:t>
            </a:r>
            <a:endParaRPr lang="en-CA"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6013E5E7-24F7-4470-AA11-68DB29644FE1}" type="slidenum">
              <a:rPr lang="en-CA" smtClean="0"/>
              <a:t>5</a:t>
            </a:fld>
            <a:endParaRPr lang="en-CA"/>
          </a:p>
        </p:txBody>
      </p:sp>
    </p:spTree>
    <p:extLst>
      <p:ext uri="{BB962C8B-B14F-4D97-AF65-F5344CB8AC3E}">
        <p14:creationId xmlns:p14="http://schemas.microsoft.com/office/powerpoint/2010/main" val="7285500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Standard C</a:t>
            </a:r>
            <a:r>
              <a:rPr lang="en-US" dirty="0"/>
              <a:t>++ Foundation</a:t>
            </a:r>
          </a:p>
          <a:p>
            <a:r>
              <a:rPr lang="en-US" dirty="0"/>
              <a:t>P 13 of https://isocpp.org/files/papers/CppDevSurvey-2018-02-summary.pdf – Feb 2018 survey of C++ developers</a:t>
            </a:r>
          </a:p>
          <a:p>
            <a:r>
              <a:rPr lang="en-US" dirty="0"/>
              <a:t>The question was:</a:t>
            </a:r>
            <a:br>
              <a:rPr lang="en-US" dirty="0"/>
            </a:br>
            <a:r>
              <a:rPr lang="en-US" dirty="0"/>
              <a:t>As C++ evolves, do you ever encounter difficulty staying abreast with the latest new standard C++ features generally, or with adopting specific new features in your projects? If yes, please describe what is difficult and how it affects you.</a:t>
            </a:r>
          </a:p>
          <a:p>
            <a:endParaRPr lang="en-US" dirty="0"/>
          </a:p>
          <a:p>
            <a:r>
              <a:rPr lang="en-US" dirty="0"/>
              <a:t>The surprise here is how few actual keywords or features are in the word cloud. </a:t>
            </a:r>
            <a:r>
              <a:rPr lang="en-US" dirty="0" err="1"/>
              <a:t>Constexpr</a:t>
            </a:r>
            <a:r>
              <a:rPr lang="en-US" dirty="0"/>
              <a:t> and modules are there. Lots of generic words. Lots of sadness.</a:t>
            </a:r>
          </a:p>
        </p:txBody>
      </p:sp>
      <p:sp>
        <p:nvSpPr>
          <p:cNvPr id="4" name="Slide Number Placeholder 3"/>
          <p:cNvSpPr>
            <a:spLocks noGrp="1"/>
          </p:cNvSpPr>
          <p:nvPr>
            <p:ph type="sldNum" sz="quarter" idx="5"/>
          </p:nvPr>
        </p:nvSpPr>
        <p:spPr/>
        <p:txBody>
          <a:bodyPr/>
          <a:lstStyle/>
          <a:p>
            <a:fld id="{6013E5E7-24F7-4470-AA11-68DB29644FE1}" type="slidenum">
              <a:rPr lang="en-CA" smtClean="0"/>
              <a:t>6</a:t>
            </a:fld>
            <a:endParaRPr lang="en-CA"/>
          </a:p>
        </p:txBody>
      </p:sp>
    </p:spTree>
    <p:extLst>
      <p:ext uri="{BB962C8B-B14F-4D97-AF65-F5344CB8AC3E}">
        <p14:creationId xmlns:p14="http://schemas.microsoft.com/office/powerpoint/2010/main" val="37815115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want you to write simple code. This whole talk is about simple code, and about valuing simplicity. But I don’t mean that beginner </a:t>
            </a:r>
            <a:r>
              <a:rPr lang="en-US" dirty="0" err="1"/>
              <a:t>simpliclity</a:t>
            </a:r>
            <a:r>
              <a:rPr lang="en-US" dirty="0"/>
              <a:t>.</a:t>
            </a:r>
          </a:p>
          <a:p>
            <a:endParaRPr lang="en-US" dirty="0"/>
          </a:p>
          <a:p>
            <a:r>
              <a:rPr lang="en-US" dirty="0"/>
              <a:t>So a ranged for is simpler than a raw loop because</a:t>
            </a:r>
            <a:r>
              <a:rPr lang="en-US" baseline="0" dirty="0"/>
              <a:t> you don’t have to read the whole thing to know that it touches every element</a:t>
            </a:r>
          </a:p>
          <a:p>
            <a:r>
              <a:rPr lang="en-US" baseline="0" dirty="0"/>
              <a:t>Calling a function from algorithm is simpler than a raw loop (because it has a name) or your own </a:t>
            </a:r>
            <a:r>
              <a:rPr lang="en-US" baseline="0" dirty="0" err="1"/>
              <a:t>handrolled</a:t>
            </a:r>
            <a:r>
              <a:rPr lang="en-US" baseline="0" dirty="0"/>
              <a:t> sort (because the handling of edge cases </a:t>
            </a:r>
            <a:r>
              <a:rPr lang="en-US" baseline="0" dirty="0" err="1"/>
              <a:t>etc</a:t>
            </a:r>
            <a:r>
              <a:rPr lang="en-US" baseline="0" dirty="0"/>
              <a:t> is known)</a:t>
            </a:r>
          </a:p>
          <a:p>
            <a:r>
              <a:rPr lang="en-US" baseline="0" dirty="0"/>
              <a:t>Ten simple lines that anyone can follow is simpler than one single line that relies on knowing a trick or some language internals</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7</a:t>
            </a:fld>
            <a:endParaRPr lang="en-CA"/>
          </a:p>
        </p:txBody>
      </p:sp>
    </p:spTree>
    <p:extLst>
      <p:ext uri="{BB962C8B-B14F-4D97-AF65-F5344CB8AC3E}">
        <p14:creationId xmlns:p14="http://schemas.microsoft.com/office/powerpoint/2010/main" val="18062267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Don’t drill in here there are slides for each of these</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8</a:t>
            </a:fld>
            <a:endParaRPr lang="en-CA"/>
          </a:p>
        </p:txBody>
      </p:sp>
    </p:spTree>
    <p:extLst>
      <p:ext uri="{BB962C8B-B14F-4D97-AF65-F5344CB8AC3E}">
        <p14:creationId xmlns:p14="http://schemas.microsoft.com/office/powerpoint/2010/main" val="18868539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Mark Twain, Blaise</a:t>
            </a:r>
            <a:r>
              <a:rPr lang="en-US" baseline="0" dirty="0"/>
              <a:t> Pascal, Samuel Johnson … perhaps each country just inserts their country’s </a:t>
            </a:r>
            <a:r>
              <a:rPr lang="en-US" baseline="0" dirty="0" err="1"/>
              <a:t>favourite</a:t>
            </a:r>
            <a:r>
              <a:rPr lang="en-US" baseline="0" dirty="0"/>
              <a:t> author, in which case I should claim that Margaret Atwood wrote it</a:t>
            </a:r>
          </a:p>
          <a:p>
            <a:endParaRPr lang="en-US" baseline="0" dirty="0"/>
          </a:p>
          <a:p>
            <a:r>
              <a:rPr lang="en-US" baseline="0" dirty="0"/>
              <a:t>New ways of looking: is this the simplest this code could be? Is this the most obvious this code could be? Can I improve this code?</a:t>
            </a:r>
          </a:p>
          <a:p>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www.juniperboothstudio.com/home/</a:t>
            </a:r>
            <a:endParaRPr lang="en-CA" sz="1200" kern="1200" dirty="0">
              <a:solidFill>
                <a:schemeClr val="tx1"/>
              </a:solidFill>
              <a:effectLst/>
              <a:latin typeface="+mn-lt"/>
              <a:ea typeface="+mn-ea"/>
              <a:cs typeface="+mn-cs"/>
            </a:endParaRPr>
          </a:p>
          <a:p>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9</a:t>
            </a:fld>
            <a:endParaRPr lang="en-CA"/>
          </a:p>
        </p:txBody>
      </p:sp>
    </p:spTree>
    <p:extLst>
      <p:ext uri="{BB962C8B-B14F-4D97-AF65-F5344CB8AC3E}">
        <p14:creationId xmlns:p14="http://schemas.microsoft.com/office/powerpoint/2010/main" val="40594943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Expand on RAII here since I have more time. Tell story of benchmark</a:t>
            </a:r>
            <a:r>
              <a:rPr lang="en-US" baseline="0" dirty="0"/>
              <a:t> function with hundreds of lines and </a:t>
            </a:r>
            <a:r>
              <a:rPr lang="en-US" baseline="0" dirty="0" err="1"/>
              <a:t>gotos</a:t>
            </a:r>
            <a:r>
              <a:rPr lang="en-US" baseline="0" dirty="0"/>
              <a:t> and how it got so much better and the hard to repro bug went away</a:t>
            </a:r>
            <a:endParaRPr lang="en-CA" dirty="0"/>
          </a:p>
        </p:txBody>
      </p:sp>
      <p:sp>
        <p:nvSpPr>
          <p:cNvPr id="4" name="Slide Number Placeholder 3"/>
          <p:cNvSpPr>
            <a:spLocks noGrp="1"/>
          </p:cNvSpPr>
          <p:nvPr>
            <p:ph type="sldNum" sz="quarter" idx="10"/>
          </p:nvPr>
        </p:nvSpPr>
        <p:spPr/>
        <p:txBody>
          <a:bodyPr/>
          <a:lstStyle/>
          <a:p>
            <a:fld id="{6013E5E7-24F7-4470-AA11-68DB29644FE1}" type="slidenum">
              <a:rPr lang="en-CA" smtClean="0"/>
              <a:t>10</a:t>
            </a:fld>
            <a:endParaRPr lang="en-CA"/>
          </a:p>
        </p:txBody>
      </p:sp>
    </p:spTree>
    <p:extLst>
      <p:ext uri="{BB962C8B-B14F-4D97-AF65-F5344CB8AC3E}">
        <p14:creationId xmlns:p14="http://schemas.microsoft.com/office/powerpoint/2010/main" val="31439184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p:cNvSpPr>
            <a:spLocks noGrp="1"/>
          </p:cNvSpPr>
          <p:nvPr>
            <p:ph type="dt" sz="half" idx="10"/>
          </p:nvPr>
        </p:nvSpPr>
        <p:spPr/>
        <p:txBody>
          <a:bodyPr/>
          <a:lstStyle>
            <a:lvl1pPr>
              <a:defRPr/>
            </a:lvl1pPr>
          </a:lstStyle>
          <a:p>
            <a:r>
              <a:rPr lang="en-US"/>
              <a:t>October 2018, Pacific++</a:t>
            </a:r>
            <a:endParaRPr lang="en-CA" dirty="0"/>
          </a:p>
        </p:txBody>
      </p:sp>
      <p:sp>
        <p:nvSpPr>
          <p:cNvPr id="5" name="Footer Placeholder 4"/>
          <p:cNvSpPr>
            <a:spLocks noGrp="1"/>
          </p:cNvSpPr>
          <p:nvPr>
            <p:ph type="ftr" sz="quarter" idx="11"/>
          </p:nvPr>
        </p:nvSpPr>
        <p:spPr/>
        <p:txBody>
          <a:bodyPr/>
          <a:lstStyle/>
          <a:p>
            <a:r>
              <a:rPr lang="en-CA" dirty="0"/>
              <a:t>Kate Gregory       @</a:t>
            </a:r>
            <a:r>
              <a:rPr lang="en-CA" dirty="0" err="1"/>
              <a:t>gregcons</a:t>
            </a:r>
            <a:endParaRPr lang="en-CA" dirty="0"/>
          </a:p>
        </p:txBody>
      </p:sp>
      <p:sp>
        <p:nvSpPr>
          <p:cNvPr id="6" name="Slide Number Placeholder 5"/>
          <p:cNvSpPr>
            <a:spLocks noGrp="1"/>
          </p:cNvSpPr>
          <p:nvPr>
            <p:ph type="sldNum" sz="quarter" idx="12"/>
          </p:nvPr>
        </p:nvSpPr>
        <p:spPr/>
        <p:txBody>
          <a:bodyPr/>
          <a:lstStyle/>
          <a:p>
            <a:fld id="{82CAE452-9501-4A12-BF0C-BB3D054DDEB2}" type="slidenum">
              <a:rPr lang="en-CA" smtClean="0"/>
              <a:t>‹#›</a:t>
            </a:fld>
            <a:endParaRPr lang="en-CA"/>
          </a:p>
        </p:txBody>
      </p:sp>
    </p:spTree>
    <p:extLst>
      <p:ext uri="{BB962C8B-B14F-4D97-AF65-F5344CB8AC3E}">
        <p14:creationId xmlns:p14="http://schemas.microsoft.com/office/powerpoint/2010/main" val="33988405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r>
              <a:rPr lang="en-US"/>
              <a:t>October 2018, Pacific++</a:t>
            </a:r>
            <a:endParaRPr lang="en-CA"/>
          </a:p>
        </p:txBody>
      </p:sp>
      <p:sp>
        <p:nvSpPr>
          <p:cNvPr id="5" name="Footer Placeholder 4"/>
          <p:cNvSpPr>
            <a:spLocks noGrp="1"/>
          </p:cNvSpPr>
          <p:nvPr>
            <p:ph type="ftr" sz="quarter" idx="11"/>
          </p:nvPr>
        </p:nvSpPr>
        <p:spPr/>
        <p:txBody>
          <a:bodyPr/>
          <a:lstStyle/>
          <a:p>
            <a:r>
              <a:rPr lang="en-CA"/>
              <a:t>Kate Gregory       @gregcons</a:t>
            </a:r>
          </a:p>
        </p:txBody>
      </p:sp>
      <p:sp>
        <p:nvSpPr>
          <p:cNvPr id="6" name="Slide Number Placeholder 5"/>
          <p:cNvSpPr>
            <a:spLocks noGrp="1"/>
          </p:cNvSpPr>
          <p:nvPr>
            <p:ph type="sldNum" sz="quarter" idx="12"/>
          </p:nvPr>
        </p:nvSpPr>
        <p:spPr/>
        <p:txBody>
          <a:bodyPr/>
          <a:lstStyle/>
          <a:p>
            <a:fld id="{82CAE452-9501-4A12-BF0C-BB3D054DDEB2}" type="slidenum">
              <a:rPr lang="en-CA" smtClean="0"/>
              <a:t>‹#›</a:t>
            </a:fld>
            <a:endParaRPr lang="en-CA"/>
          </a:p>
        </p:txBody>
      </p:sp>
    </p:spTree>
    <p:extLst>
      <p:ext uri="{BB962C8B-B14F-4D97-AF65-F5344CB8AC3E}">
        <p14:creationId xmlns:p14="http://schemas.microsoft.com/office/powerpoint/2010/main" val="42838706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p>
            <a:r>
              <a:rPr lang="en-US"/>
              <a:t>October 2018, Pacific++</a:t>
            </a:r>
            <a:endParaRPr lang="en-CA"/>
          </a:p>
        </p:txBody>
      </p:sp>
      <p:sp>
        <p:nvSpPr>
          <p:cNvPr id="5" name="Footer Placeholder 4"/>
          <p:cNvSpPr>
            <a:spLocks noGrp="1"/>
          </p:cNvSpPr>
          <p:nvPr>
            <p:ph type="ftr" sz="quarter" idx="11"/>
          </p:nvPr>
        </p:nvSpPr>
        <p:spPr/>
        <p:txBody>
          <a:bodyPr/>
          <a:lstStyle/>
          <a:p>
            <a:r>
              <a:rPr lang="en-CA"/>
              <a:t>Kate Gregory       @gregcons</a:t>
            </a:r>
          </a:p>
        </p:txBody>
      </p:sp>
      <p:sp>
        <p:nvSpPr>
          <p:cNvPr id="6" name="Slide Number Placeholder 5"/>
          <p:cNvSpPr>
            <a:spLocks noGrp="1"/>
          </p:cNvSpPr>
          <p:nvPr>
            <p:ph type="sldNum" sz="quarter" idx="12"/>
          </p:nvPr>
        </p:nvSpPr>
        <p:spPr/>
        <p:txBody>
          <a:bodyPr/>
          <a:lstStyle/>
          <a:p>
            <a:fld id="{82CAE452-9501-4A12-BF0C-BB3D054DDEB2}" type="slidenum">
              <a:rPr lang="en-CA" smtClean="0"/>
              <a:t>‹#›</a:t>
            </a:fld>
            <a:endParaRPr lang="en-CA"/>
          </a:p>
        </p:txBody>
      </p:sp>
    </p:spTree>
    <p:extLst>
      <p:ext uri="{BB962C8B-B14F-4D97-AF65-F5344CB8AC3E}">
        <p14:creationId xmlns:p14="http://schemas.microsoft.com/office/powerpoint/2010/main" val="18619434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cap="none" baseline="0">
                <a:latin typeface="Gadugi" panose="020B0502040204020203" pitchFamily="34" charset="0"/>
              </a:defRPr>
            </a:lvl1pPr>
          </a:lstStyle>
          <a:p>
            <a:r>
              <a:rPr lang="en-US" dirty="0"/>
              <a:t>Click to edit Master title style</a:t>
            </a:r>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r>
              <a:rPr lang="en-US"/>
              <a:t>October 2018, Pacific++</a:t>
            </a:r>
            <a:endParaRPr lang="en-CA"/>
          </a:p>
        </p:txBody>
      </p:sp>
      <p:sp>
        <p:nvSpPr>
          <p:cNvPr id="6" name="Footer Placeholder 5"/>
          <p:cNvSpPr>
            <a:spLocks noGrp="1"/>
          </p:cNvSpPr>
          <p:nvPr>
            <p:ph type="ftr" sz="quarter" idx="11"/>
          </p:nvPr>
        </p:nvSpPr>
        <p:spPr>
          <a:xfrm>
            <a:off x="685800" y="379941"/>
            <a:ext cx="6991492" cy="365125"/>
          </a:xfrm>
        </p:spPr>
        <p:txBody>
          <a:bodyPr/>
          <a:lstStyle/>
          <a:p>
            <a:r>
              <a:rPr lang="en-CA"/>
              <a:t>Kate Gregory       @gregcons</a:t>
            </a:r>
          </a:p>
        </p:txBody>
      </p:sp>
      <p:sp>
        <p:nvSpPr>
          <p:cNvPr id="7" name="Slide Number Placeholder 6"/>
          <p:cNvSpPr>
            <a:spLocks noGrp="1"/>
          </p:cNvSpPr>
          <p:nvPr>
            <p:ph type="sldNum" sz="quarter" idx="12"/>
          </p:nvPr>
        </p:nvSpPr>
        <p:spPr>
          <a:xfrm>
            <a:off x="10862452" y="381000"/>
            <a:ext cx="643748" cy="365125"/>
          </a:xfrm>
        </p:spPr>
        <p:txBody>
          <a:bodyPr/>
          <a:lstStyle/>
          <a:p>
            <a:fld id="{62508D82-207D-4E0B-8096-3B092F95E650}" type="slidenum">
              <a:rPr lang="en-CA" smtClean="0"/>
              <a:t>‹#›</a:t>
            </a:fld>
            <a:endParaRPr lang="en-CA"/>
          </a:p>
        </p:txBody>
      </p:sp>
    </p:spTree>
    <p:extLst>
      <p:ext uri="{BB962C8B-B14F-4D97-AF65-F5344CB8AC3E}">
        <p14:creationId xmlns:p14="http://schemas.microsoft.com/office/powerpoint/2010/main" val="36161928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10"/>
          </p:nvPr>
        </p:nvSpPr>
        <p:spPr/>
        <p:txBody>
          <a:bodyPr/>
          <a:lstStyle>
            <a:lvl1pPr>
              <a:defRPr/>
            </a:lvl1pPr>
          </a:lstStyle>
          <a:p>
            <a:r>
              <a:rPr lang="en-US"/>
              <a:t>October 2018, Pacific++</a:t>
            </a:r>
            <a:endParaRPr lang="en-CA" dirty="0"/>
          </a:p>
        </p:txBody>
      </p:sp>
      <p:sp>
        <p:nvSpPr>
          <p:cNvPr id="5" name="Footer Placeholder 4"/>
          <p:cNvSpPr>
            <a:spLocks noGrp="1"/>
          </p:cNvSpPr>
          <p:nvPr>
            <p:ph type="ftr" sz="quarter" idx="11"/>
          </p:nvPr>
        </p:nvSpPr>
        <p:spPr/>
        <p:txBody>
          <a:bodyPr/>
          <a:lstStyle/>
          <a:p>
            <a:r>
              <a:rPr lang="en-CA" dirty="0"/>
              <a:t>Kate Gregory       @</a:t>
            </a:r>
            <a:r>
              <a:rPr lang="en-CA" dirty="0" err="1"/>
              <a:t>gregcons</a:t>
            </a:r>
            <a:endParaRPr lang="en-CA" dirty="0"/>
          </a:p>
        </p:txBody>
      </p:sp>
      <p:sp>
        <p:nvSpPr>
          <p:cNvPr id="6" name="Slide Number Placeholder 5"/>
          <p:cNvSpPr>
            <a:spLocks noGrp="1"/>
          </p:cNvSpPr>
          <p:nvPr>
            <p:ph type="sldNum" sz="quarter" idx="12"/>
          </p:nvPr>
        </p:nvSpPr>
        <p:spPr/>
        <p:txBody>
          <a:bodyPr/>
          <a:lstStyle/>
          <a:p>
            <a:fld id="{82CAE452-9501-4A12-BF0C-BB3D054DDEB2}" type="slidenum">
              <a:rPr lang="en-CA" smtClean="0"/>
              <a:t>‹#›</a:t>
            </a:fld>
            <a:endParaRPr lang="en-CA"/>
          </a:p>
        </p:txBody>
      </p:sp>
    </p:spTree>
    <p:extLst>
      <p:ext uri="{BB962C8B-B14F-4D97-AF65-F5344CB8AC3E}">
        <p14:creationId xmlns:p14="http://schemas.microsoft.com/office/powerpoint/2010/main" val="2613817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r>
              <a:rPr lang="en-US"/>
              <a:t>October 2018, Pacific++</a:t>
            </a:r>
            <a:endParaRPr lang="en-CA" dirty="0"/>
          </a:p>
        </p:txBody>
      </p:sp>
      <p:sp>
        <p:nvSpPr>
          <p:cNvPr id="5" name="Footer Placeholder 4"/>
          <p:cNvSpPr>
            <a:spLocks noGrp="1"/>
          </p:cNvSpPr>
          <p:nvPr>
            <p:ph type="ftr" sz="quarter" idx="11"/>
          </p:nvPr>
        </p:nvSpPr>
        <p:spPr/>
        <p:txBody>
          <a:bodyPr/>
          <a:lstStyle/>
          <a:p>
            <a:r>
              <a:rPr lang="en-CA" dirty="0"/>
              <a:t>Kate Gregory       @</a:t>
            </a:r>
            <a:r>
              <a:rPr lang="en-CA" dirty="0" err="1"/>
              <a:t>gregcons</a:t>
            </a:r>
            <a:endParaRPr lang="en-CA" dirty="0"/>
          </a:p>
        </p:txBody>
      </p:sp>
      <p:sp>
        <p:nvSpPr>
          <p:cNvPr id="6" name="Slide Number Placeholder 5"/>
          <p:cNvSpPr>
            <a:spLocks noGrp="1"/>
          </p:cNvSpPr>
          <p:nvPr>
            <p:ph type="sldNum" sz="quarter" idx="12"/>
          </p:nvPr>
        </p:nvSpPr>
        <p:spPr/>
        <p:txBody>
          <a:bodyPr/>
          <a:lstStyle/>
          <a:p>
            <a:fld id="{82CAE452-9501-4A12-BF0C-BB3D054DDEB2}" type="slidenum">
              <a:rPr lang="en-CA" smtClean="0"/>
              <a:t>‹#›</a:t>
            </a:fld>
            <a:endParaRPr lang="en-CA"/>
          </a:p>
        </p:txBody>
      </p:sp>
    </p:spTree>
    <p:extLst>
      <p:ext uri="{BB962C8B-B14F-4D97-AF65-F5344CB8AC3E}">
        <p14:creationId xmlns:p14="http://schemas.microsoft.com/office/powerpoint/2010/main" val="5234806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p:cNvSpPr>
            <a:spLocks noGrp="1"/>
          </p:cNvSpPr>
          <p:nvPr>
            <p:ph type="dt" sz="half" idx="10"/>
          </p:nvPr>
        </p:nvSpPr>
        <p:spPr/>
        <p:txBody>
          <a:bodyPr/>
          <a:lstStyle/>
          <a:p>
            <a:r>
              <a:rPr lang="en-US"/>
              <a:t>October 2018, Pacific++</a:t>
            </a:r>
            <a:endParaRPr lang="en-CA"/>
          </a:p>
        </p:txBody>
      </p:sp>
      <p:sp>
        <p:nvSpPr>
          <p:cNvPr id="6" name="Footer Placeholder 5"/>
          <p:cNvSpPr>
            <a:spLocks noGrp="1"/>
          </p:cNvSpPr>
          <p:nvPr>
            <p:ph type="ftr" sz="quarter" idx="11"/>
          </p:nvPr>
        </p:nvSpPr>
        <p:spPr/>
        <p:txBody>
          <a:bodyPr/>
          <a:lstStyle/>
          <a:p>
            <a:r>
              <a:rPr lang="en-CA" dirty="0"/>
              <a:t>Kate Gregory       @</a:t>
            </a:r>
            <a:r>
              <a:rPr lang="en-CA" dirty="0" err="1"/>
              <a:t>gregcons</a:t>
            </a:r>
            <a:endParaRPr lang="en-CA" dirty="0"/>
          </a:p>
        </p:txBody>
      </p:sp>
      <p:sp>
        <p:nvSpPr>
          <p:cNvPr id="7" name="Slide Number Placeholder 6"/>
          <p:cNvSpPr>
            <a:spLocks noGrp="1"/>
          </p:cNvSpPr>
          <p:nvPr>
            <p:ph type="sldNum" sz="quarter" idx="12"/>
          </p:nvPr>
        </p:nvSpPr>
        <p:spPr/>
        <p:txBody>
          <a:bodyPr/>
          <a:lstStyle/>
          <a:p>
            <a:fld id="{82CAE452-9501-4A12-BF0C-BB3D054DDEB2}" type="slidenum">
              <a:rPr lang="en-CA" smtClean="0"/>
              <a:t>‹#›</a:t>
            </a:fld>
            <a:endParaRPr lang="en-CA"/>
          </a:p>
        </p:txBody>
      </p:sp>
    </p:spTree>
    <p:extLst>
      <p:ext uri="{BB962C8B-B14F-4D97-AF65-F5344CB8AC3E}">
        <p14:creationId xmlns:p14="http://schemas.microsoft.com/office/powerpoint/2010/main" val="18547843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p:cNvSpPr>
            <a:spLocks noGrp="1"/>
          </p:cNvSpPr>
          <p:nvPr>
            <p:ph type="dt" sz="half" idx="10"/>
          </p:nvPr>
        </p:nvSpPr>
        <p:spPr/>
        <p:txBody>
          <a:bodyPr/>
          <a:lstStyle/>
          <a:p>
            <a:r>
              <a:rPr lang="en-US"/>
              <a:t>October 2018, Pacific++</a:t>
            </a:r>
            <a:endParaRPr lang="en-CA"/>
          </a:p>
        </p:txBody>
      </p:sp>
      <p:sp>
        <p:nvSpPr>
          <p:cNvPr id="8" name="Footer Placeholder 7"/>
          <p:cNvSpPr>
            <a:spLocks noGrp="1"/>
          </p:cNvSpPr>
          <p:nvPr>
            <p:ph type="ftr" sz="quarter" idx="11"/>
          </p:nvPr>
        </p:nvSpPr>
        <p:spPr/>
        <p:txBody>
          <a:bodyPr/>
          <a:lstStyle/>
          <a:p>
            <a:r>
              <a:rPr lang="en-CA" dirty="0"/>
              <a:t>Kate Gregory       @</a:t>
            </a:r>
            <a:r>
              <a:rPr lang="en-CA" dirty="0" err="1"/>
              <a:t>gregcons</a:t>
            </a:r>
            <a:endParaRPr lang="en-CA" dirty="0"/>
          </a:p>
        </p:txBody>
      </p:sp>
      <p:sp>
        <p:nvSpPr>
          <p:cNvPr id="9" name="Slide Number Placeholder 8"/>
          <p:cNvSpPr>
            <a:spLocks noGrp="1"/>
          </p:cNvSpPr>
          <p:nvPr>
            <p:ph type="sldNum" sz="quarter" idx="12"/>
          </p:nvPr>
        </p:nvSpPr>
        <p:spPr/>
        <p:txBody>
          <a:bodyPr/>
          <a:lstStyle/>
          <a:p>
            <a:fld id="{82CAE452-9501-4A12-BF0C-BB3D054DDEB2}" type="slidenum">
              <a:rPr lang="en-CA" smtClean="0"/>
              <a:t>‹#›</a:t>
            </a:fld>
            <a:endParaRPr lang="en-CA"/>
          </a:p>
        </p:txBody>
      </p:sp>
    </p:spTree>
    <p:extLst>
      <p:ext uri="{BB962C8B-B14F-4D97-AF65-F5344CB8AC3E}">
        <p14:creationId xmlns:p14="http://schemas.microsoft.com/office/powerpoint/2010/main" val="32706585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CA"/>
          </a:p>
        </p:txBody>
      </p:sp>
      <p:sp>
        <p:nvSpPr>
          <p:cNvPr id="3" name="Date Placeholder 2"/>
          <p:cNvSpPr>
            <a:spLocks noGrp="1"/>
          </p:cNvSpPr>
          <p:nvPr>
            <p:ph type="dt" sz="half" idx="10"/>
          </p:nvPr>
        </p:nvSpPr>
        <p:spPr/>
        <p:txBody>
          <a:bodyPr/>
          <a:lstStyle/>
          <a:p>
            <a:r>
              <a:rPr lang="en-US"/>
              <a:t>October 2018, Pacific++</a:t>
            </a:r>
            <a:endParaRPr lang="en-CA"/>
          </a:p>
        </p:txBody>
      </p:sp>
      <p:sp>
        <p:nvSpPr>
          <p:cNvPr id="4" name="Footer Placeholder 3"/>
          <p:cNvSpPr>
            <a:spLocks noGrp="1"/>
          </p:cNvSpPr>
          <p:nvPr>
            <p:ph type="ftr" sz="quarter" idx="11"/>
          </p:nvPr>
        </p:nvSpPr>
        <p:spPr/>
        <p:txBody>
          <a:bodyPr/>
          <a:lstStyle/>
          <a:p>
            <a:r>
              <a:rPr lang="en-CA" dirty="0"/>
              <a:t>Kate Gregory       @</a:t>
            </a:r>
            <a:r>
              <a:rPr lang="en-CA" dirty="0" err="1"/>
              <a:t>gregcons</a:t>
            </a:r>
            <a:endParaRPr lang="en-CA" dirty="0"/>
          </a:p>
        </p:txBody>
      </p:sp>
      <p:sp>
        <p:nvSpPr>
          <p:cNvPr id="5" name="Slide Number Placeholder 4"/>
          <p:cNvSpPr>
            <a:spLocks noGrp="1"/>
          </p:cNvSpPr>
          <p:nvPr>
            <p:ph type="sldNum" sz="quarter" idx="12"/>
          </p:nvPr>
        </p:nvSpPr>
        <p:spPr/>
        <p:txBody>
          <a:bodyPr/>
          <a:lstStyle/>
          <a:p>
            <a:fld id="{82CAE452-9501-4A12-BF0C-BB3D054DDEB2}" type="slidenum">
              <a:rPr lang="en-CA" smtClean="0"/>
              <a:t>‹#›</a:t>
            </a:fld>
            <a:endParaRPr lang="en-CA"/>
          </a:p>
        </p:txBody>
      </p:sp>
    </p:spTree>
    <p:extLst>
      <p:ext uri="{BB962C8B-B14F-4D97-AF65-F5344CB8AC3E}">
        <p14:creationId xmlns:p14="http://schemas.microsoft.com/office/powerpoint/2010/main" val="2985484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October 2018, Pacific++</a:t>
            </a:r>
            <a:endParaRPr lang="en-CA"/>
          </a:p>
        </p:txBody>
      </p:sp>
      <p:sp>
        <p:nvSpPr>
          <p:cNvPr id="3" name="Footer Placeholder 2"/>
          <p:cNvSpPr>
            <a:spLocks noGrp="1"/>
          </p:cNvSpPr>
          <p:nvPr>
            <p:ph type="ftr" sz="quarter" idx="11"/>
          </p:nvPr>
        </p:nvSpPr>
        <p:spPr/>
        <p:txBody>
          <a:bodyPr/>
          <a:lstStyle/>
          <a:p>
            <a:r>
              <a:rPr lang="en-CA" dirty="0"/>
              <a:t>Kate Gregory       @</a:t>
            </a:r>
            <a:r>
              <a:rPr lang="en-CA" dirty="0" err="1"/>
              <a:t>gregcons</a:t>
            </a:r>
            <a:endParaRPr lang="en-CA" dirty="0"/>
          </a:p>
        </p:txBody>
      </p:sp>
      <p:sp>
        <p:nvSpPr>
          <p:cNvPr id="4" name="Slide Number Placeholder 3"/>
          <p:cNvSpPr>
            <a:spLocks noGrp="1"/>
          </p:cNvSpPr>
          <p:nvPr>
            <p:ph type="sldNum" sz="quarter" idx="12"/>
          </p:nvPr>
        </p:nvSpPr>
        <p:spPr/>
        <p:txBody>
          <a:bodyPr/>
          <a:lstStyle/>
          <a:p>
            <a:fld id="{82CAE452-9501-4A12-BF0C-BB3D054DDEB2}" type="slidenum">
              <a:rPr lang="en-CA" smtClean="0"/>
              <a:t>‹#›</a:t>
            </a:fld>
            <a:endParaRPr lang="en-CA"/>
          </a:p>
        </p:txBody>
      </p:sp>
    </p:spTree>
    <p:extLst>
      <p:ext uri="{BB962C8B-B14F-4D97-AF65-F5344CB8AC3E}">
        <p14:creationId xmlns:p14="http://schemas.microsoft.com/office/powerpoint/2010/main" val="14911686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October 2018, Pacific++</a:t>
            </a:r>
            <a:endParaRPr lang="en-CA"/>
          </a:p>
        </p:txBody>
      </p:sp>
      <p:sp>
        <p:nvSpPr>
          <p:cNvPr id="6" name="Footer Placeholder 5"/>
          <p:cNvSpPr>
            <a:spLocks noGrp="1"/>
          </p:cNvSpPr>
          <p:nvPr>
            <p:ph type="ftr" sz="quarter" idx="11"/>
          </p:nvPr>
        </p:nvSpPr>
        <p:spPr/>
        <p:txBody>
          <a:bodyPr/>
          <a:lstStyle/>
          <a:p>
            <a:r>
              <a:rPr lang="en-CA" dirty="0"/>
              <a:t>Kate Gregory       @</a:t>
            </a:r>
            <a:r>
              <a:rPr lang="en-CA" dirty="0" err="1"/>
              <a:t>gregcons</a:t>
            </a:r>
            <a:endParaRPr lang="en-CA" dirty="0"/>
          </a:p>
        </p:txBody>
      </p:sp>
      <p:sp>
        <p:nvSpPr>
          <p:cNvPr id="7" name="Slide Number Placeholder 6"/>
          <p:cNvSpPr>
            <a:spLocks noGrp="1"/>
          </p:cNvSpPr>
          <p:nvPr>
            <p:ph type="sldNum" sz="quarter" idx="12"/>
          </p:nvPr>
        </p:nvSpPr>
        <p:spPr/>
        <p:txBody>
          <a:bodyPr/>
          <a:lstStyle/>
          <a:p>
            <a:fld id="{82CAE452-9501-4A12-BF0C-BB3D054DDEB2}" type="slidenum">
              <a:rPr lang="en-CA" smtClean="0"/>
              <a:t>‹#›</a:t>
            </a:fld>
            <a:endParaRPr lang="en-CA"/>
          </a:p>
        </p:txBody>
      </p:sp>
    </p:spTree>
    <p:extLst>
      <p:ext uri="{BB962C8B-B14F-4D97-AF65-F5344CB8AC3E}">
        <p14:creationId xmlns:p14="http://schemas.microsoft.com/office/powerpoint/2010/main" val="33675957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October 2018, Pacific++</a:t>
            </a:r>
            <a:endParaRPr lang="en-CA"/>
          </a:p>
        </p:txBody>
      </p:sp>
      <p:sp>
        <p:nvSpPr>
          <p:cNvPr id="6" name="Footer Placeholder 5"/>
          <p:cNvSpPr>
            <a:spLocks noGrp="1"/>
          </p:cNvSpPr>
          <p:nvPr>
            <p:ph type="ftr" sz="quarter" idx="11"/>
          </p:nvPr>
        </p:nvSpPr>
        <p:spPr/>
        <p:txBody>
          <a:bodyPr/>
          <a:lstStyle/>
          <a:p>
            <a:r>
              <a:rPr lang="en-CA" dirty="0"/>
              <a:t>Kate Gregory       @</a:t>
            </a:r>
            <a:r>
              <a:rPr lang="en-CA" dirty="0" err="1"/>
              <a:t>gregcons</a:t>
            </a:r>
            <a:endParaRPr lang="en-CA" dirty="0"/>
          </a:p>
        </p:txBody>
      </p:sp>
      <p:sp>
        <p:nvSpPr>
          <p:cNvPr id="7" name="Slide Number Placeholder 6"/>
          <p:cNvSpPr>
            <a:spLocks noGrp="1"/>
          </p:cNvSpPr>
          <p:nvPr>
            <p:ph type="sldNum" sz="quarter" idx="12"/>
          </p:nvPr>
        </p:nvSpPr>
        <p:spPr/>
        <p:txBody>
          <a:bodyPr/>
          <a:lstStyle/>
          <a:p>
            <a:fld id="{82CAE452-9501-4A12-BF0C-BB3D054DDEB2}" type="slidenum">
              <a:rPr lang="en-CA" smtClean="0"/>
              <a:t>‹#›</a:t>
            </a:fld>
            <a:endParaRPr lang="en-CA"/>
          </a:p>
        </p:txBody>
      </p:sp>
    </p:spTree>
    <p:extLst>
      <p:ext uri="{BB962C8B-B14F-4D97-AF65-F5344CB8AC3E}">
        <p14:creationId xmlns:p14="http://schemas.microsoft.com/office/powerpoint/2010/main" val="24813845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October 2018, Pacific++</a:t>
            </a:r>
            <a:endParaRPr lang="en-CA"/>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CA"/>
              <a:t>Kate Gregory       @gregcons</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CAE452-9501-4A12-BF0C-BB3D054DDEB2}" type="slidenum">
              <a:rPr lang="en-CA" smtClean="0"/>
              <a:t>‹#›</a:t>
            </a:fld>
            <a:endParaRPr lang="en-CA"/>
          </a:p>
        </p:txBody>
      </p:sp>
    </p:spTree>
    <p:extLst>
      <p:ext uri="{BB962C8B-B14F-4D97-AF65-F5344CB8AC3E}">
        <p14:creationId xmlns:p14="http://schemas.microsoft.com/office/powerpoint/2010/main" val="37929559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www.chinadaily.com.cn/photo/2011-12/20/content_14295630_8.htm"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www.juniperboothstudio.com/wp-content/gallery/home_page/woodcarving_large.jpg"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Simplicity</a:t>
            </a:r>
            <a:br>
              <a:rPr lang="en-US" dirty="0"/>
            </a:br>
            <a:r>
              <a:rPr lang="en-US" dirty="0"/>
              <a:t>Not Just for Beginners</a:t>
            </a:r>
            <a:endParaRPr lang="en-CA" dirty="0"/>
          </a:p>
        </p:txBody>
      </p:sp>
      <p:sp>
        <p:nvSpPr>
          <p:cNvPr id="3" name="Subtitle 2"/>
          <p:cNvSpPr>
            <a:spLocks noGrp="1"/>
          </p:cNvSpPr>
          <p:nvPr>
            <p:ph type="subTitle" idx="1"/>
          </p:nvPr>
        </p:nvSpPr>
        <p:spPr>
          <a:xfrm>
            <a:off x="2500874" y="4726580"/>
            <a:ext cx="9144000" cy="1655762"/>
          </a:xfrm>
        </p:spPr>
        <p:txBody>
          <a:bodyPr/>
          <a:lstStyle/>
          <a:p>
            <a:pPr algn="r"/>
            <a:r>
              <a:rPr lang="en-US" dirty="0"/>
              <a:t>Kate Gregory</a:t>
            </a:r>
            <a:br>
              <a:rPr lang="en-US" dirty="0"/>
            </a:br>
            <a:r>
              <a:rPr lang="en-US" dirty="0"/>
              <a:t>kate@gregcons.com</a:t>
            </a:r>
          </a:p>
          <a:p>
            <a:pPr algn="r"/>
            <a:r>
              <a:rPr lang="en-US" dirty="0"/>
              <a:t>@</a:t>
            </a:r>
            <a:r>
              <a:rPr lang="en-US" dirty="0" err="1"/>
              <a:t>gregcons</a:t>
            </a:r>
            <a:endParaRPr lang="en-CA" dirty="0"/>
          </a:p>
        </p:txBody>
      </p:sp>
    </p:spTree>
    <p:extLst>
      <p:ext uri="{BB962C8B-B14F-4D97-AF65-F5344CB8AC3E}">
        <p14:creationId xmlns:p14="http://schemas.microsoft.com/office/powerpoint/2010/main" val="40763798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 simpler code more correct?</a:t>
            </a:r>
            <a:endParaRPr lang="en-CA" dirty="0"/>
          </a:p>
        </p:txBody>
      </p:sp>
      <p:sp>
        <p:nvSpPr>
          <p:cNvPr id="3" name="Content Placeholder 2"/>
          <p:cNvSpPr>
            <a:spLocks noGrp="1"/>
          </p:cNvSpPr>
          <p:nvPr>
            <p:ph idx="1"/>
          </p:nvPr>
        </p:nvSpPr>
        <p:spPr/>
        <p:txBody>
          <a:bodyPr>
            <a:normAutofit lnSpcReduction="10000"/>
          </a:bodyPr>
          <a:lstStyle/>
          <a:p>
            <a:r>
              <a:rPr lang="en-US" dirty="0"/>
              <a:t>Usually, yes</a:t>
            </a:r>
          </a:p>
          <a:p>
            <a:r>
              <a:rPr lang="en-US" dirty="0"/>
              <a:t>RAII is less to write, and also less to forget</a:t>
            </a:r>
          </a:p>
          <a:p>
            <a:r>
              <a:rPr lang="en-US" dirty="0"/>
              <a:t>Take away opportunities to be inconsistent</a:t>
            </a:r>
          </a:p>
          <a:p>
            <a:pPr lvl="1"/>
            <a:r>
              <a:rPr lang="en-US" dirty="0"/>
              <a:t>One function with default parameters instead of two similar functions</a:t>
            </a:r>
          </a:p>
          <a:p>
            <a:pPr lvl="1"/>
            <a:r>
              <a:rPr lang="en-US" dirty="0"/>
              <a:t>One function that is called with </a:t>
            </a:r>
            <a:r>
              <a:rPr lang="en-US" dirty="0" err="1"/>
              <a:t>params</a:t>
            </a:r>
            <a:r>
              <a:rPr lang="en-US" dirty="0"/>
              <a:t> instead of blocks of copy-and-paste-and-mostly-edit</a:t>
            </a:r>
          </a:p>
          <a:p>
            <a:pPr lvl="1"/>
            <a:r>
              <a:rPr lang="en-US" dirty="0"/>
              <a:t>One template instead of two (or ten) similar functions</a:t>
            </a:r>
          </a:p>
          <a:p>
            <a:r>
              <a:rPr lang="en-US" dirty="0"/>
              <a:t>Code that moves complexity to abstractions often has less bugs</a:t>
            </a:r>
          </a:p>
          <a:p>
            <a:pPr lvl="1"/>
            <a:r>
              <a:rPr lang="en-US" sz="2600" dirty="0"/>
              <a:t>When you move complexity, can it disappear?</a:t>
            </a:r>
          </a:p>
          <a:p>
            <a:r>
              <a:rPr lang="en-US" dirty="0"/>
              <a:t>Library code is already tested and has thought of edge cases</a:t>
            </a:r>
          </a:p>
        </p:txBody>
      </p:sp>
      <p:sp>
        <p:nvSpPr>
          <p:cNvPr id="4" name="Date Placeholder 3">
            <a:extLst>
              <a:ext uri="{FF2B5EF4-FFF2-40B4-BE49-F238E27FC236}">
                <a16:creationId xmlns:a16="http://schemas.microsoft.com/office/drawing/2014/main" id="{A2F7D950-9627-41FD-B90B-58B1271F11BA}"/>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CC341680-51A7-406E-8F40-4E361C43F512}"/>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61C8C7AE-5216-463E-A2D8-68F1E8ACBC8D}"/>
              </a:ext>
            </a:extLst>
          </p:cNvPr>
          <p:cNvSpPr>
            <a:spLocks noGrp="1"/>
          </p:cNvSpPr>
          <p:nvPr>
            <p:ph type="sldNum" sz="quarter" idx="12"/>
          </p:nvPr>
        </p:nvSpPr>
        <p:spPr/>
        <p:txBody>
          <a:bodyPr/>
          <a:lstStyle/>
          <a:p>
            <a:fld id="{82CAE452-9501-4A12-BF0C-BB3D054DDEB2}" type="slidenum">
              <a:rPr lang="en-CA" smtClean="0"/>
              <a:t>10</a:t>
            </a:fld>
            <a:endParaRPr lang="en-CA"/>
          </a:p>
        </p:txBody>
      </p:sp>
    </p:spTree>
    <p:extLst>
      <p:ext uri="{BB962C8B-B14F-4D97-AF65-F5344CB8AC3E}">
        <p14:creationId xmlns:p14="http://schemas.microsoft.com/office/powerpoint/2010/main" val="1706105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Does simpler code run faster?</a:t>
            </a:r>
            <a:endParaRPr lang="en-CA" dirty="0"/>
          </a:p>
        </p:txBody>
      </p:sp>
      <p:sp>
        <p:nvSpPr>
          <p:cNvPr id="3" name="Content Placeholder 2"/>
          <p:cNvSpPr>
            <a:spLocks noGrp="1"/>
          </p:cNvSpPr>
          <p:nvPr>
            <p:ph idx="1"/>
          </p:nvPr>
        </p:nvSpPr>
        <p:spPr/>
        <p:txBody>
          <a:bodyPr>
            <a:normAutofit lnSpcReduction="10000"/>
          </a:bodyPr>
          <a:lstStyle/>
          <a:p>
            <a:r>
              <a:rPr lang="en-US" dirty="0"/>
              <a:t>Usually, no</a:t>
            </a:r>
          </a:p>
          <a:p>
            <a:pPr lvl="1"/>
            <a:r>
              <a:rPr lang="en-CA" dirty="0">
                <a:latin typeface="Consolas" panose="020B0609020204030204" pitchFamily="49" charset="0"/>
              </a:rPr>
              <a:t>for (auto p : people)</a:t>
            </a:r>
          </a:p>
          <a:p>
            <a:pPr lvl="1"/>
            <a:r>
              <a:rPr lang="en-CA" dirty="0">
                <a:latin typeface="Consolas" panose="020B0609020204030204" pitchFamily="49" charset="0"/>
              </a:rPr>
              <a:t>for (auto&amp; p : people)</a:t>
            </a:r>
          </a:p>
          <a:p>
            <a:r>
              <a:rPr lang="en-US" dirty="0"/>
              <a:t>To get faster code you typically have to know and remember something about the language</a:t>
            </a:r>
          </a:p>
          <a:p>
            <a:r>
              <a:rPr lang="en-US" dirty="0"/>
              <a:t>Try not to choose simplicity over performance </a:t>
            </a:r>
            <a:r>
              <a:rPr lang="en-US" b="1" dirty="0"/>
              <a:t>if</a:t>
            </a:r>
            <a:r>
              <a:rPr lang="en-US" dirty="0"/>
              <a:t> a real choice exists</a:t>
            </a:r>
          </a:p>
          <a:p>
            <a:r>
              <a:rPr lang="en-US" dirty="0"/>
              <a:t>But</a:t>
            </a:r>
          </a:p>
          <a:p>
            <a:pPr lvl="1"/>
            <a:r>
              <a:rPr lang="en-US" dirty="0"/>
              <a:t>Compilers and optimizers are often much better than you</a:t>
            </a:r>
          </a:p>
          <a:p>
            <a:pPr lvl="2"/>
            <a:r>
              <a:rPr lang="en-US" dirty="0"/>
              <a:t>They’re guaranteed to be better than someone who’s not measuring</a:t>
            </a:r>
          </a:p>
          <a:p>
            <a:r>
              <a:rPr lang="en-US" dirty="0"/>
              <a:t>Library code may be faster than what you would write yourself</a:t>
            </a:r>
          </a:p>
        </p:txBody>
      </p:sp>
      <p:sp>
        <p:nvSpPr>
          <p:cNvPr id="4" name="Date Placeholder 3">
            <a:extLst>
              <a:ext uri="{FF2B5EF4-FFF2-40B4-BE49-F238E27FC236}">
                <a16:creationId xmlns:a16="http://schemas.microsoft.com/office/drawing/2014/main" id="{EFCFD2D7-19B0-4F0C-B8B4-FC3BE245969C}"/>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8741F526-E468-4FDC-B1CA-EE7F37269CC3}"/>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5349CDB1-C19B-4DAB-BA66-74411D3F9120}"/>
              </a:ext>
            </a:extLst>
          </p:cNvPr>
          <p:cNvSpPr>
            <a:spLocks noGrp="1"/>
          </p:cNvSpPr>
          <p:nvPr>
            <p:ph type="sldNum" sz="quarter" idx="12"/>
          </p:nvPr>
        </p:nvSpPr>
        <p:spPr/>
        <p:txBody>
          <a:bodyPr/>
          <a:lstStyle/>
          <a:p>
            <a:fld id="{82CAE452-9501-4A12-BF0C-BB3D054DDEB2}" type="slidenum">
              <a:rPr lang="en-CA" smtClean="0"/>
              <a:t>11</a:t>
            </a:fld>
            <a:endParaRPr lang="en-CA"/>
          </a:p>
        </p:txBody>
      </p:sp>
    </p:spTree>
    <p:extLst>
      <p:ext uri="{BB962C8B-B14F-4D97-AF65-F5344CB8AC3E}">
        <p14:creationId xmlns:p14="http://schemas.microsoft.com/office/powerpoint/2010/main" val="1984825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in it for you?</a:t>
            </a:r>
            <a:endParaRPr lang="en-CA" dirty="0"/>
          </a:p>
        </p:txBody>
      </p:sp>
      <p:sp>
        <p:nvSpPr>
          <p:cNvPr id="3" name="Content Placeholder 2"/>
          <p:cNvSpPr>
            <a:spLocks noGrp="1"/>
          </p:cNvSpPr>
          <p:nvPr>
            <p:ph idx="1"/>
          </p:nvPr>
        </p:nvSpPr>
        <p:spPr>
          <a:xfrm>
            <a:off x="838200" y="1825625"/>
            <a:ext cx="10357965" cy="4351338"/>
          </a:xfrm>
        </p:spPr>
        <p:txBody>
          <a:bodyPr>
            <a:normAutofit/>
          </a:bodyPr>
          <a:lstStyle/>
          <a:p>
            <a:r>
              <a:rPr lang="en-US" dirty="0"/>
              <a:t>Simpler code is more readable and </a:t>
            </a:r>
            <a:r>
              <a:rPr lang="en-US" dirty="0" err="1"/>
              <a:t>debuggable</a:t>
            </a:r>
            <a:endParaRPr lang="en-US" dirty="0"/>
          </a:p>
          <a:p>
            <a:pPr lvl="1"/>
            <a:r>
              <a:rPr lang="en-US" dirty="0"/>
              <a:t>Often more correct too</a:t>
            </a:r>
          </a:p>
          <a:p>
            <a:r>
              <a:rPr lang="en-US" dirty="0"/>
              <a:t>Unsurprising code is more maintainable code</a:t>
            </a:r>
          </a:p>
          <a:p>
            <a:r>
              <a:rPr lang="en-US" dirty="0"/>
              <a:t>Expressive code is fun to work with</a:t>
            </a:r>
          </a:p>
          <a:p>
            <a:r>
              <a:rPr lang="en-US" dirty="0"/>
              <a:t>Other people’s code is beautiful </a:t>
            </a:r>
          </a:p>
          <a:p>
            <a:pPr marL="0" indent="0">
              <a:buNone/>
            </a:pPr>
            <a:endParaRPr lang="en-CA" dirty="0"/>
          </a:p>
        </p:txBody>
      </p:sp>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l="6061" t="53535" r="37121"/>
          <a:stretch/>
        </p:blipFill>
        <p:spPr>
          <a:xfrm>
            <a:off x="6650182" y="3459017"/>
            <a:ext cx="5541818" cy="3398983"/>
          </a:xfrm>
          <a:prstGeom prst="rect">
            <a:avLst/>
          </a:prstGeom>
        </p:spPr>
      </p:pic>
      <p:sp>
        <p:nvSpPr>
          <p:cNvPr id="5" name="Date Placeholder 4">
            <a:extLst>
              <a:ext uri="{FF2B5EF4-FFF2-40B4-BE49-F238E27FC236}">
                <a16:creationId xmlns:a16="http://schemas.microsoft.com/office/drawing/2014/main" id="{AFD9DE53-BB37-4429-8029-56A0BE1E901E}"/>
              </a:ext>
            </a:extLst>
          </p:cNvPr>
          <p:cNvSpPr>
            <a:spLocks noGrp="1"/>
          </p:cNvSpPr>
          <p:nvPr>
            <p:ph type="dt" sz="half" idx="10"/>
          </p:nvPr>
        </p:nvSpPr>
        <p:spPr/>
        <p:txBody>
          <a:bodyPr/>
          <a:lstStyle/>
          <a:p>
            <a:r>
              <a:rPr lang="en-US"/>
              <a:t>October 2018, Pacific++</a:t>
            </a:r>
            <a:endParaRPr lang="en-CA" dirty="0"/>
          </a:p>
        </p:txBody>
      </p:sp>
      <p:sp>
        <p:nvSpPr>
          <p:cNvPr id="6" name="Footer Placeholder 5">
            <a:extLst>
              <a:ext uri="{FF2B5EF4-FFF2-40B4-BE49-F238E27FC236}">
                <a16:creationId xmlns:a16="http://schemas.microsoft.com/office/drawing/2014/main" id="{F1FEA992-6F8F-4152-8772-D52D03E90E9D}"/>
              </a:ext>
            </a:extLst>
          </p:cNvPr>
          <p:cNvSpPr>
            <a:spLocks noGrp="1"/>
          </p:cNvSpPr>
          <p:nvPr>
            <p:ph type="ftr" sz="quarter" idx="11"/>
          </p:nvPr>
        </p:nvSpPr>
        <p:spPr/>
        <p:txBody>
          <a:bodyPr/>
          <a:lstStyle/>
          <a:p>
            <a:r>
              <a:rPr lang="en-CA"/>
              <a:t>Kate Gregory       @gregcons</a:t>
            </a:r>
            <a:endParaRPr lang="en-CA" dirty="0"/>
          </a:p>
        </p:txBody>
      </p:sp>
      <p:sp>
        <p:nvSpPr>
          <p:cNvPr id="7" name="Slide Number Placeholder 6">
            <a:extLst>
              <a:ext uri="{FF2B5EF4-FFF2-40B4-BE49-F238E27FC236}">
                <a16:creationId xmlns:a16="http://schemas.microsoft.com/office/drawing/2014/main" id="{055C2BCD-C936-4B88-9391-7C0720576525}"/>
              </a:ext>
            </a:extLst>
          </p:cNvPr>
          <p:cNvSpPr>
            <a:spLocks noGrp="1"/>
          </p:cNvSpPr>
          <p:nvPr>
            <p:ph type="sldNum" sz="quarter" idx="12"/>
          </p:nvPr>
        </p:nvSpPr>
        <p:spPr/>
        <p:txBody>
          <a:bodyPr/>
          <a:lstStyle/>
          <a:p>
            <a:fld id="{82CAE452-9501-4A12-BF0C-BB3D054DDEB2}" type="slidenum">
              <a:rPr lang="en-CA" smtClean="0"/>
              <a:t>12</a:t>
            </a:fld>
            <a:endParaRPr lang="en-CA"/>
          </a:p>
        </p:txBody>
      </p:sp>
    </p:spTree>
    <p:extLst>
      <p:ext uri="{BB962C8B-B14F-4D97-AF65-F5344CB8AC3E}">
        <p14:creationId xmlns:p14="http://schemas.microsoft.com/office/powerpoint/2010/main" val="3076278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ee the source image"/>
          <p:cNvPicPr/>
          <p:nvPr/>
        </p:nvPicPr>
        <p:blipFill>
          <a:blip r:embed="rId3">
            <a:extLst>
              <a:ext uri="{28A0092B-C50C-407E-A947-70E740481C1C}">
                <a14:useLocalDpi xmlns:a14="http://schemas.microsoft.com/office/drawing/2010/main" val="0"/>
              </a:ext>
            </a:extLst>
          </a:blip>
          <a:srcRect/>
          <a:stretch>
            <a:fillRect/>
          </a:stretch>
        </p:blipFill>
        <p:spPr bwMode="auto">
          <a:xfrm>
            <a:off x="9220200" y="4128655"/>
            <a:ext cx="3079173" cy="2822863"/>
          </a:xfrm>
          <a:prstGeom prst="rect">
            <a:avLst/>
          </a:prstGeom>
          <a:noFill/>
          <a:ln>
            <a:noFill/>
          </a:ln>
        </p:spPr>
      </p:pic>
      <p:sp>
        <p:nvSpPr>
          <p:cNvPr id="2" name="Title 1"/>
          <p:cNvSpPr>
            <a:spLocks noGrp="1"/>
          </p:cNvSpPr>
          <p:nvPr>
            <p:ph type="title"/>
          </p:nvPr>
        </p:nvSpPr>
        <p:spPr/>
        <p:txBody>
          <a:bodyPr/>
          <a:lstStyle/>
          <a:p>
            <a:r>
              <a:rPr lang="en-US" dirty="0"/>
              <a:t>What I Have Learned</a:t>
            </a:r>
            <a:endParaRPr lang="en-CA" dirty="0"/>
          </a:p>
        </p:txBody>
      </p:sp>
      <p:sp>
        <p:nvSpPr>
          <p:cNvPr id="3" name="Content Placeholder 2"/>
          <p:cNvSpPr>
            <a:spLocks noGrp="1"/>
          </p:cNvSpPr>
          <p:nvPr>
            <p:ph idx="1"/>
          </p:nvPr>
        </p:nvSpPr>
        <p:spPr/>
        <p:txBody>
          <a:bodyPr/>
          <a:lstStyle/>
          <a:p>
            <a:r>
              <a:rPr lang="en-US" dirty="0"/>
              <a:t>True simplicity is very hard</a:t>
            </a:r>
          </a:p>
          <a:p>
            <a:r>
              <a:rPr lang="en-US" dirty="0"/>
              <a:t>You have to know your tools</a:t>
            </a:r>
          </a:p>
          <a:p>
            <a:pPr lvl="1"/>
            <a:r>
              <a:rPr lang="en-US" dirty="0"/>
              <a:t>The language</a:t>
            </a:r>
          </a:p>
          <a:p>
            <a:pPr lvl="1"/>
            <a:r>
              <a:rPr lang="en-US" dirty="0"/>
              <a:t>The libraries</a:t>
            </a:r>
          </a:p>
          <a:p>
            <a:pPr lvl="1"/>
            <a:r>
              <a:rPr lang="en-US" dirty="0"/>
              <a:t>Our idioms</a:t>
            </a:r>
          </a:p>
          <a:p>
            <a:r>
              <a:rPr lang="en-US" dirty="0"/>
              <a:t>Simplicity that is complete is utterly different from “I left that out for simplicity”	</a:t>
            </a:r>
            <a:endParaRPr lang="en-CA" dirty="0"/>
          </a:p>
        </p:txBody>
      </p:sp>
      <p:sp>
        <p:nvSpPr>
          <p:cNvPr id="5" name="Date Placeholder 4">
            <a:extLst>
              <a:ext uri="{FF2B5EF4-FFF2-40B4-BE49-F238E27FC236}">
                <a16:creationId xmlns:a16="http://schemas.microsoft.com/office/drawing/2014/main" id="{C381CF49-E91D-44DB-8915-771148C055D1}"/>
              </a:ext>
            </a:extLst>
          </p:cNvPr>
          <p:cNvSpPr>
            <a:spLocks noGrp="1"/>
          </p:cNvSpPr>
          <p:nvPr>
            <p:ph type="dt" sz="half" idx="10"/>
          </p:nvPr>
        </p:nvSpPr>
        <p:spPr/>
        <p:txBody>
          <a:bodyPr/>
          <a:lstStyle/>
          <a:p>
            <a:r>
              <a:rPr lang="en-US"/>
              <a:t>October 2018, Pacific++</a:t>
            </a:r>
            <a:endParaRPr lang="en-CA" dirty="0"/>
          </a:p>
        </p:txBody>
      </p:sp>
      <p:sp>
        <p:nvSpPr>
          <p:cNvPr id="6" name="Footer Placeholder 5">
            <a:extLst>
              <a:ext uri="{FF2B5EF4-FFF2-40B4-BE49-F238E27FC236}">
                <a16:creationId xmlns:a16="http://schemas.microsoft.com/office/drawing/2014/main" id="{D36FAA79-B5EC-4F56-8DD8-5FC37B1A4336}"/>
              </a:ext>
            </a:extLst>
          </p:cNvPr>
          <p:cNvSpPr>
            <a:spLocks noGrp="1"/>
          </p:cNvSpPr>
          <p:nvPr>
            <p:ph type="ftr" sz="quarter" idx="11"/>
          </p:nvPr>
        </p:nvSpPr>
        <p:spPr/>
        <p:txBody>
          <a:bodyPr/>
          <a:lstStyle/>
          <a:p>
            <a:r>
              <a:rPr lang="en-CA"/>
              <a:t>Kate Gregory       @gregcons</a:t>
            </a:r>
            <a:endParaRPr lang="en-CA" dirty="0"/>
          </a:p>
        </p:txBody>
      </p:sp>
      <p:sp>
        <p:nvSpPr>
          <p:cNvPr id="7" name="Slide Number Placeholder 6">
            <a:extLst>
              <a:ext uri="{FF2B5EF4-FFF2-40B4-BE49-F238E27FC236}">
                <a16:creationId xmlns:a16="http://schemas.microsoft.com/office/drawing/2014/main" id="{50BCD5CC-783E-496D-9862-DB8AFB7747D8}"/>
              </a:ext>
            </a:extLst>
          </p:cNvPr>
          <p:cNvSpPr>
            <a:spLocks noGrp="1"/>
          </p:cNvSpPr>
          <p:nvPr>
            <p:ph type="sldNum" sz="quarter" idx="12"/>
          </p:nvPr>
        </p:nvSpPr>
        <p:spPr/>
        <p:txBody>
          <a:bodyPr/>
          <a:lstStyle/>
          <a:p>
            <a:fld id="{82CAE452-9501-4A12-BF0C-BB3D054DDEB2}" type="slidenum">
              <a:rPr lang="en-CA" smtClean="0"/>
              <a:t>13</a:t>
            </a:fld>
            <a:endParaRPr lang="en-CA"/>
          </a:p>
        </p:txBody>
      </p:sp>
    </p:spTree>
    <p:extLst>
      <p:ext uri="{BB962C8B-B14F-4D97-AF65-F5344CB8AC3E}">
        <p14:creationId xmlns:p14="http://schemas.microsoft.com/office/powerpoint/2010/main" val="1558219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OK, Give me the Simple Rules to Write Simple Code</a:t>
            </a:r>
            <a:endParaRPr lang="en-CA" dirty="0"/>
          </a:p>
        </p:txBody>
      </p:sp>
    </p:spTree>
    <p:extLst>
      <p:ext uri="{BB962C8B-B14F-4D97-AF65-F5344CB8AC3E}">
        <p14:creationId xmlns:p14="http://schemas.microsoft.com/office/powerpoint/2010/main" val="13731213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Easiest Step</a:t>
            </a:r>
            <a:endParaRPr lang="en-CA" dirty="0"/>
          </a:p>
        </p:txBody>
      </p:sp>
      <p:sp>
        <p:nvSpPr>
          <p:cNvPr id="3" name="Content Placeholder 2"/>
          <p:cNvSpPr>
            <a:spLocks noGrp="1"/>
          </p:cNvSpPr>
          <p:nvPr>
            <p:ph idx="1"/>
          </p:nvPr>
        </p:nvSpPr>
        <p:spPr/>
        <p:txBody>
          <a:bodyPr/>
          <a:lstStyle/>
          <a:p>
            <a:r>
              <a:rPr lang="en-US" dirty="0"/>
              <a:t>Know what simple looks like</a:t>
            </a:r>
          </a:p>
          <a:p>
            <a:r>
              <a:rPr lang="en-US" dirty="0"/>
              <a:t>Try to write code simply from the beginning</a:t>
            </a:r>
          </a:p>
          <a:p>
            <a:r>
              <a:rPr lang="en-US" dirty="0"/>
              <a:t>As it grows, expands, and twists, recognize when it is too complex</a:t>
            </a:r>
          </a:p>
          <a:p>
            <a:pPr lvl="1"/>
            <a:r>
              <a:rPr lang="en-US" dirty="0"/>
              <a:t>Do something to make it simpler</a:t>
            </a:r>
          </a:p>
          <a:p>
            <a:r>
              <a:rPr lang="en-US" dirty="0"/>
              <a:t>Prevent opportunities to be inconsistent</a:t>
            </a:r>
            <a:endParaRPr lang="en-CA"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12924" y="3273692"/>
            <a:ext cx="4779076" cy="3584307"/>
          </a:xfrm>
          <a:prstGeom prst="rect">
            <a:avLst/>
          </a:prstGeom>
        </p:spPr>
      </p:pic>
      <p:sp>
        <p:nvSpPr>
          <p:cNvPr id="5" name="Date Placeholder 4">
            <a:extLst>
              <a:ext uri="{FF2B5EF4-FFF2-40B4-BE49-F238E27FC236}">
                <a16:creationId xmlns:a16="http://schemas.microsoft.com/office/drawing/2014/main" id="{FA0D247C-C9D0-4F3D-BB96-0A1F37115333}"/>
              </a:ext>
            </a:extLst>
          </p:cNvPr>
          <p:cNvSpPr>
            <a:spLocks noGrp="1"/>
          </p:cNvSpPr>
          <p:nvPr>
            <p:ph type="dt" sz="half" idx="10"/>
          </p:nvPr>
        </p:nvSpPr>
        <p:spPr/>
        <p:txBody>
          <a:bodyPr/>
          <a:lstStyle/>
          <a:p>
            <a:r>
              <a:rPr lang="en-US"/>
              <a:t>October 2018, Pacific++</a:t>
            </a:r>
            <a:endParaRPr lang="en-CA" dirty="0"/>
          </a:p>
        </p:txBody>
      </p:sp>
      <p:sp>
        <p:nvSpPr>
          <p:cNvPr id="6" name="Footer Placeholder 5">
            <a:extLst>
              <a:ext uri="{FF2B5EF4-FFF2-40B4-BE49-F238E27FC236}">
                <a16:creationId xmlns:a16="http://schemas.microsoft.com/office/drawing/2014/main" id="{2C686DC2-C0C9-43F1-8C3B-952683CD5302}"/>
              </a:ext>
            </a:extLst>
          </p:cNvPr>
          <p:cNvSpPr>
            <a:spLocks noGrp="1"/>
          </p:cNvSpPr>
          <p:nvPr>
            <p:ph type="ftr" sz="quarter" idx="11"/>
          </p:nvPr>
        </p:nvSpPr>
        <p:spPr/>
        <p:txBody>
          <a:bodyPr/>
          <a:lstStyle/>
          <a:p>
            <a:r>
              <a:rPr lang="en-CA"/>
              <a:t>Kate Gregory       @gregcons</a:t>
            </a:r>
            <a:endParaRPr lang="en-CA" dirty="0"/>
          </a:p>
        </p:txBody>
      </p:sp>
      <p:sp>
        <p:nvSpPr>
          <p:cNvPr id="7" name="Slide Number Placeholder 6">
            <a:extLst>
              <a:ext uri="{FF2B5EF4-FFF2-40B4-BE49-F238E27FC236}">
                <a16:creationId xmlns:a16="http://schemas.microsoft.com/office/drawing/2014/main" id="{DE20CE82-7BDC-46EC-B557-24D05FFBEDFE}"/>
              </a:ext>
            </a:extLst>
          </p:cNvPr>
          <p:cNvSpPr>
            <a:spLocks noGrp="1"/>
          </p:cNvSpPr>
          <p:nvPr>
            <p:ph type="sldNum" sz="quarter" idx="12"/>
          </p:nvPr>
        </p:nvSpPr>
        <p:spPr/>
        <p:txBody>
          <a:bodyPr/>
          <a:lstStyle/>
          <a:p>
            <a:fld id="{82CAE452-9501-4A12-BF0C-BB3D054DDEB2}" type="slidenum">
              <a:rPr lang="en-CA" smtClean="0"/>
              <a:t>15</a:t>
            </a:fld>
            <a:endParaRPr lang="en-CA"/>
          </a:p>
        </p:txBody>
      </p:sp>
    </p:spTree>
    <p:extLst>
      <p:ext uri="{BB962C8B-B14F-4D97-AF65-F5344CB8AC3E}">
        <p14:creationId xmlns:p14="http://schemas.microsoft.com/office/powerpoint/2010/main" val="1615869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Names really help</a:t>
            </a:r>
            <a:endParaRPr lang="en-CA" dirty="0"/>
          </a:p>
        </p:txBody>
      </p:sp>
      <p:sp>
        <p:nvSpPr>
          <p:cNvPr id="3" name="Content Placeholder 2"/>
          <p:cNvSpPr>
            <a:spLocks noGrp="1"/>
          </p:cNvSpPr>
          <p:nvPr>
            <p:ph idx="1"/>
          </p:nvPr>
        </p:nvSpPr>
        <p:spPr/>
        <p:txBody>
          <a:bodyPr>
            <a:normAutofit lnSpcReduction="10000"/>
          </a:bodyPr>
          <a:lstStyle/>
          <a:p>
            <a:r>
              <a:rPr lang="en-US" dirty="0"/>
              <a:t>Often hiding in comments</a:t>
            </a:r>
          </a:p>
          <a:p>
            <a:pPr marL="0" indent="0">
              <a:buNone/>
            </a:pPr>
            <a:r>
              <a:rPr lang="en-CA" sz="2400" dirty="0">
                <a:latin typeface="Consolas" panose="020B0609020204030204" pitchFamily="49" charset="0"/>
              </a:rPr>
              <a:t>	//total of the numbers in the vector</a:t>
            </a:r>
          </a:p>
          <a:p>
            <a:pPr marL="0" indent="0">
              <a:buNone/>
            </a:pPr>
            <a:r>
              <a:rPr lang="en-CA" sz="2400" dirty="0">
                <a:latin typeface="Consolas" panose="020B0609020204030204" pitchFamily="49" charset="0"/>
              </a:rPr>
              <a:t>	</a:t>
            </a:r>
            <a:r>
              <a:rPr lang="en-CA" sz="2400" dirty="0" err="1">
                <a:latin typeface="Consolas" panose="020B0609020204030204" pitchFamily="49" charset="0"/>
              </a:rPr>
              <a:t>int</a:t>
            </a:r>
            <a:r>
              <a:rPr lang="en-CA" sz="2400" dirty="0">
                <a:latin typeface="Consolas" panose="020B0609020204030204" pitchFamily="49" charset="0"/>
              </a:rPr>
              <a:t> </a:t>
            </a:r>
            <a:r>
              <a:rPr lang="en-CA" sz="2400" dirty="0" err="1">
                <a:latin typeface="Consolas" panose="020B0609020204030204" pitchFamily="49" charset="0"/>
              </a:rPr>
              <a:t>i</a:t>
            </a:r>
            <a:r>
              <a:rPr lang="en-CA" sz="2400" dirty="0">
                <a:latin typeface="Consolas" panose="020B0609020204030204" pitchFamily="49" charset="0"/>
              </a:rPr>
              <a:t> = 0;</a:t>
            </a:r>
          </a:p>
          <a:p>
            <a:pPr marL="0" indent="0">
              <a:buNone/>
            </a:pPr>
            <a:r>
              <a:rPr lang="en-CA" sz="2400" dirty="0">
                <a:latin typeface="Consolas" panose="020B0609020204030204" pitchFamily="49" charset="0"/>
              </a:rPr>
              <a:t>	for (auto n : v)</a:t>
            </a:r>
          </a:p>
          <a:p>
            <a:pPr marL="0" indent="0">
              <a:buNone/>
            </a:pPr>
            <a:r>
              <a:rPr lang="en-CA" sz="2400" dirty="0">
                <a:latin typeface="Consolas" panose="020B0609020204030204" pitchFamily="49" charset="0"/>
              </a:rPr>
              <a:t>	{</a:t>
            </a:r>
          </a:p>
          <a:p>
            <a:pPr marL="0" indent="0">
              <a:buNone/>
            </a:pPr>
            <a:r>
              <a:rPr lang="en-CA" sz="2400" dirty="0">
                <a:latin typeface="Consolas" panose="020B0609020204030204" pitchFamily="49" charset="0"/>
              </a:rPr>
              <a:t>		</a:t>
            </a:r>
            <a:r>
              <a:rPr lang="en-CA" sz="2400" dirty="0" err="1">
                <a:latin typeface="Consolas" panose="020B0609020204030204" pitchFamily="49" charset="0"/>
              </a:rPr>
              <a:t>i</a:t>
            </a:r>
            <a:r>
              <a:rPr lang="en-CA" sz="2400" dirty="0">
                <a:latin typeface="Consolas" panose="020B0609020204030204" pitchFamily="49" charset="0"/>
              </a:rPr>
              <a:t> += n;</a:t>
            </a:r>
          </a:p>
          <a:p>
            <a:pPr marL="0" indent="0">
              <a:buNone/>
            </a:pPr>
            <a:r>
              <a:rPr lang="en-CA" sz="2400" dirty="0">
                <a:latin typeface="Consolas" panose="020B0609020204030204" pitchFamily="49" charset="0"/>
              </a:rPr>
              <a:t>	}</a:t>
            </a:r>
          </a:p>
          <a:p>
            <a:r>
              <a:rPr lang="en-US" dirty="0"/>
              <a:t>Becomes</a:t>
            </a:r>
          </a:p>
          <a:p>
            <a:pPr marL="0" indent="0">
              <a:buNone/>
            </a:pPr>
            <a:r>
              <a:rPr lang="en-CA" sz="2200" dirty="0">
                <a:latin typeface="Consolas" panose="020B0609020204030204" pitchFamily="49" charset="0"/>
              </a:rPr>
              <a:t>	int total = </a:t>
            </a:r>
          </a:p>
          <a:p>
            <a:pPr marL="0" indent="0">
              <a:buNone/>
            </a:pPr>
            <a:r>
              <a:rPr lang="en-CA" sz="2200" dirty="0">
                <a:latin typeface="Consolas" panose="020B0609020204030204" pitchFamily="49" charset="0"/>
              </a:rPr>
              <a:t>         accumulate(begin(v), end(v), 0);</a:t>
            </a:r>
          </a:p>
          <a:p>
            <a:endParaRPr lang="en-CA" dirty="0"/>
          </a:p>
        </p:txBody>
      </p:sp>
      <p:sp>
        <p:nvSpPr>
          <p:cNvPr id="4" name="Date Placeholder 3">
            <a:extLst>
              <a:ext uri="{FF2B5EF4-FFF2-40B4-BE49-F238E27FC236}">
                <a16:creationId xmlns:a16="http://schemas.microsoft.com/office/drawing/2014/main" id="{2EA3E3B1-9381-4529-A329-109EC5738B31}"/>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5D442145-D8E6-4AA5-81E2-4FDC2F089FCB}"/>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41F08BDF-CC45-438C-8040-92F5A99FCE4E}"/>
              </a:ext>
            </a:extLst>
          </p:cNvPr>
          <p:cNvSpPr>
            <a:spLocks noGrp="1"/>
          </p:cNvSpPr>
          <p:nvPr>
            <p:ph type="sldNum" sz="quarter" idx="12"/>
          </p:nvPr>
        </p:nvSpPr>
        <p:spPr/>
        <p:txBody>
          <a:bodyPr/>
          <a:lstStyle/>
          <a:p>
            <a:fld id="{82CAE452-9501-4A12-BF0C-BB3D054DDEB2}" type="slidenum">
              <a:rPr lang="en-CA" smtClean="0"/>
              <a:t>16</a:t>
            </a:fld>
            <a:endParaRPr lang="en-CA"/>
          </a:p>
        </p:txBody>
      </p:sp>
    </p:spTree>
    <p:extLst>
      <p:ext uri="{BB962C8B-B14F-4D97-AF65-F5344CB8AC3E}">
        <p14:creationId xmlns:p14="http://schemas.microsoft.com/office/powerpoint/2010/main" val="2469417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Using names</a:t>
            </a:r>
            <a:endParaRPr lang="en-CA" dirty="0"/>
          </a:p>
        </p:txBody>
      </p:sp>
      <p:sp>
        <p:nvSpPr>
          <p:cNvPr id="3" name="Content Placeholder 2"/>
          <p:cNvSpPr>
            <a:spLocks noGrp="1"/>
          </p:cNvSpPr>
          <p:nvPr>
            <p:ph idx="1"/>
          </p:nvPr>
        </p:nvSpPr>
        <p:spPr/>
        <p:txBody>
          <a:bodyPr/>
          <a:lstStyle/>
          <a:p>
            <a:r>
              <a:rPr lang="en-US" dirty="0"/>
              <a:t>Functions</a:t>
            </a:r>
          </a:p>
          <a:p>
            <a:pPr lvl="1"/>
            <a:r>
              <a:rPr lang="en-US" dirty="0"/>
              <a:t>Especially from &lt;algorithm&gt; et al</a:t>
            </a:r>
          </a:p>
          <a:p>
            <a:r>
              <a:rPr lang="en-US" dirty="0" err="1"/>
              <a:t>Enums</a:t>
            </a:r>
            <a:endParaRPr lang="en-US" dirty="0"/>
          </a:p>
          <a:p>
            <a:r>
              <a:rPr lang="en-US" dirty="0"/>
              <a:t>Constants</a:t>
            </a:r>
          </a:p>
          <a:p>
            <a:r>
              <a:rPr lang="en-US" dirty="0"/>
              <a:t>Variables (avoid a, x, </a:t>
            </a:r>
            <a:r>
              <a:rPr lang="en-US" dirty="0" err="1"/>
              <a:t>i</a:t>
            </a:r>
            <a:r>
              <a:rPr lang="en-US" dirty="0"/>
              <a:t>, d1, d2, d3, …)</a:t>
            </a:r>
          </a:p>
        </p:txBody>
      </p:sp>
      <p:sp>
        <p:nvSpPr>
          <p:cNvPr id="4" name="Date Placeholder 3">
            <a:extLst>
              <a:ext uri="{FF2B5EF4-FFF2-40B4-BE49-F238E27FC236}">
                <a16:creationId xmlns:a16="http://schemas.microsoft.com/office/drawing/2014/main" id="{1BED20D0-1424-4210-916F-AE68FB9D1CEA}"/>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A95AC817-416A-4113-911D-2BBB5E0FC2D9}"/>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F0EE21A1-4B30-43D0-8156-D4952E4145C5}"/>
              </a:ext>
            </a:extLst>
          </p:cNvPr>
          <p:cNvSpPr>
            <a:spLocks noGrp="1"/>
          </p:cNvSpPr>
          <p:nvPr>
            <p:ph type="sldNum" sz="quarter" idx="12"/>
          </p:nvPr>
        </p:nvSpPr>
        <p:spPr/>
        <p:txBody>
          <a:bodyPr/>
          <a:lstStyle/>
          <a:p>
            <a:fld id="{82CAE452-9501-4A12-BF0C-BB3D054DDEB2}" type="slidenum">
              <a:rPr lang="en-CA" smtClean="0"/>
              <a:t>17</a:t>
            </a:fld>
            <a:endParaRPr lang="en-CA"/>
          </a:p>
        </p:txBody>
      </p:sp>
    </p:spTree>
    <p:extLst>
      <p:ext uri="{BB962C8B-B14F-4D97-AF65-F5344CB8AC3E}">
        <p14:creationId xmlns:p14="http://schemas.microsoft.com/office/powerpoint/2010/main" val="1539878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601DB-4188-4161-AE13-F04744213525}"/>
              </a:ext>
            </a:extLst>
          </p:cNvPr>
          <p:cNvSpPr>
            <a:spLocks noGrp="1"/>
          </p:cNvSpPr>
          <p:nvPr>
            <p:ph type="title"/>
          </p:nvPr>
        </p:nvSpPr>
        <p:spPr/>
        <p:txBody>
          <a:bodyPr/>
          <a:lstStyle/>
          <a:p>
            <a:r>
              <a:rPr lang="en-US" dirty="0"/>
              <a:t>Remembering a Variable Name</a:t>
            </a:r>
          </a:p>
        </p:txBody>
      </p:sp>
      <p:sp>
        <p:nvSpPr>
          <p:cNvPr id="3" name="Content Placeholder 2">
            <a:extLst>
              <a:ext uri="{FF2B5EF4-FFF2-40B4-BE49-F238E27FC236}">
                <a16:creationId xmlns:a16="http://schemas.microsoft.com/office/drawing/2014/main" id="{3E270AA1-9328-4C23-95DA-90A216F1403A}"/>
              </a:ext>
            </a:extLst>
          </p:cNvPr>
          <p:cNvSpPr>
            <a:spLocks noGrp="1"/>
          </p:cNvSpPr>
          <p:nvPr>
            <p:ph idx="1"/>
          </p:nvPr>
        </p:nvSpPr>
        <p:spPr/>
        <p:txBody>
          <a:bodyPr>
            <a:normAutofit fontScale="85000" lnSpcReduction="20000"/>
          </a:bodyPr>
          <a:lstStyle/>
          <a:p>
            <a:pPr marL="0" indent="0">
              <a:buNone/>
            </a:pPr>
            <a:r>
              <a:rPr lang="en-US" dirty="0">
                <a:latin typeface="Consolas" panose="020B0609020204030204" pitchFamily="49" charset="0"/>
              </a:rPr>
              <a:t>double d3; //total revenue</a:t>
            </a:r>
          </a:p>
          <a:p>
            <a:pPr marL="0" indent="0">
              <a:buNone/>
            </a:pPr>
            <a:r>
              <a:rPr lang="en-US" dirty="0">
                <a:latin typeface="Consolas" panose="020B0609020204030204" pitchFamily="49" charset="0"/>
              </a:rPr>
              <a:t>// . . .</a:t>
            </a:r>
          </a:p>
          <a:p>
            <a:pPr marL="0" indent="0">
              <a:buNone/>
            </a:pPr>
            <a:r>
              <a:rPr lang="en-US" dirty="0">
                <a:latin typeface="Consolas" panose="020B0609020204030204" pitchFamily="49" charset="0"/>
              </a:rPr>
              <a:t>d3 = </a:t>
            </a:r>
            <a:r>
              <a:rPr lang="en-US" dirty="0" err="1">
                <a:latin typeface="Consolas" panose="020B0609020204030204" pitchFamily="49" charset="0"/>
              </a:rPr>
              <a:t>getGrossReceipts</a:t>
            </a:r>
            <a:r>
              <a:rPr lang="en-US" dirty="0">
                <a:latin typeface="Consolas" panose="020B0609020204030204" pitchFamily="49" charset="0"/>
              </a:rPr>
              <a:t>(...);</a:t>
            </a:r>
          </a:p>
          <a:p>
            <a:pPr marL="0" indent="0">
              <a:buNone/>
            </a:pPr>
            <a:r>
              <a:rPr lang="en-US" dirty="0">
                <a:latin typeface="Consolas" panose="020B0609020204030204" pitchFamily="49" charset="0"/>
              </a:rPr>
              <a:t>// . . .</a:t>
            </a:r>
          </a:p>
          <a:p>
            <a:pPr marL="0" indent="0">
              <a:buNone/>
            </a:pPr>
            <a:r>
              <a:rPr lang="en-US" dirty="0">
                <a:latin typeface="Consolas" panose="020B0609020204030204" pitchFamily="49" charset="0"/>
              </a:rPr>
              <a:t>if (something)</a:t>
            </a:r>
          </a:p>
          <a:p>
            <a:pPr marL="0" indent="0">
              <a:buNone/>
            </a:pPr>
            <a:r>
              <a:rPr lang="en-US" dirty="0">
                <a:latin typeface="Consolas" panose="020B0609020204030204" pitchFamily="49" charset="0"/>
              </a:rPr>
              <a:t>    d3 *= 0.95;</a:t>
            </a:r>
          </a:p>
          <a:p>
            <a:pPr marL="0" indent="0">
              <a:buNone/>
            </a:pPr>
            <a:r>
              <a:rPr lang="en-US" dirty="0">
                <a:latin typeface="Consolas" panose="020B0609020204030204" pitchFamily="49" charset="0"/>
              </a:rPr>
              <a:t>// . . .</a:t>
            </a:r>
          </a:p>
          <a:p>
            <a:pPr marL="0" indent="0">
              <a:buNone/>
            </a:pPr>
            <a:r>
              <a:rPr lang="en-US" dirty="0">
                <a:latin typeface="Consolas" panose="020B0609020204030204" pitchFamily="49" charset="0"/>
              </a:rPr>
              <a:t>if (d3 &gt; d7)</a:t>
            </a:r>
          </a:p>
          <a:p>
            <a:pPr marL="0" indent="0">
              <a:buNone/>
            </a:pPr>
            <a:r>
              <a:rPr lang="en-US" dirty="0">
                <a:latin typeface="Consolas" panose="020B0609020204030204" pitchFamily="49" charset="0"/>
              </a:rPr>
              <a:t>{</a:t>
            </a:r>
          </a:p>
          <a:p>
            <a:pPr marL="0" indent="0">
              <a:buNone/>
            </a:pPr>
            <a:r>
              <a:rPr lang="en-US" dirty="0">
                <a:latin typeface="Consolas" panose="020B0609020204030204" pitchFamily="49" charset="0"/>
              </a:rPr>
              <a:t>   // . . .</a:t>
            </a:r>
          </a:p>
          <a:p>
            <a:pPr marL="0" indent="0">
              <a:buNone/>
            </a:pPr>
            <a:r>
              <a:rPr lang="en-US" dirty="0">
                <a:latin typeface="Consolas" panose="020B0609020204030204" pitchFamily="49" charset="0"/>
              </a:rPr>
              <a:t>}</a:t>
            </a:r>
          </a:p>
        </p:txBody>
      </p:sp>
      <p:sp>
        <p:nvSpPr>
          <p:cNvPr id="4" name="Date Placeholder 3">
            <a:extLst>
              <a:ext uri="{FF2B5EF4-FFF2-40B4-BE49-F238E27FC236}">
                <a16:creationId xmlns:a16="http://schemas.microsoft.com/office/drawing/2014/main" id="{52692C3A-40EA-4896-8B94-A2F92D254E09}"/>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7F9DEF15-8E44-4DBE-B14E-F5BF13500320}"/>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08D8331D-B931-4CB7-B344-5FE5A523BF7C}"/>
              </a:ext>
            </a:extLst>
          </p:cNvPr>
          <p:cNvSpPr>
            <a:spLocks noGrp="1"/>
          </p:cNvSpPr>
          <p:nvPr>
            <p:ph type="sldNum" sz="quarter" idx="12"/>
          </p:nvPr>
        </p:nvSpPr>
        <p:spPr/>
        <p:txBody>
          <a:bodyPr/>
          <a:lstStyle/>
          <a:p>
            <a:fld id="{82CAE452-9501-4A12-BF0C-BB3D054DDEB2}" type="slidenum">
              <a:rPr lang="en-CA" smtClean="0"/>
              <a:t>18</a:t>
            </a:fld>
            <a:endParaRPr lang="en-CA"/>
          </a:p>
        </p:txBody>
      </p:sp>
    </p:spTree>
    <p:extLst>
      <p:ext uri="{BB962C8B-B14F-4D97-AF65-F5344CB8AC3E}">
        <p14:creationId xmlns:p14="http://schemas.microsoft.com/office/powerpoint/2010/main" val="3039130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D3615-6EE0-43ED-AFFE-068175D47043}"/>
              </a:ext>
            </a:extLst>
          </p:cNvPr>
          <p:cNvSpPr>
            <a:spLocks noGrp="1"/>
          </p:cNvSpPr>
          <p:nvPr>
            <p:ph type="title"/>
          </p:nvPr>
        </p:nvSpPr>
        <p:spPr/>
        <p:txBody>
          <a:bodyPr/>
          <a:lstStyle/>
          <a:p>
            <a:r>
              <a:rPr lang="en-US" dirty="0"/>
              <a:t>Better Name, Simpler Life</a:t>
            </a:r>
          </a:p>
        </p:txBody>
      </p:sp>
      <p:sp>
        <p:nvSpPr>
          <p:cNvPr id="3" name="Content Placeholder 2">
            <a:extLst>
              <a:ext uri="{FF2B5EF4-FFF2-40B4-BE49-F238E27FC236}">
                <a16:creationId xmlns:a16="http://schemas.microsoft.com/office/drawing/2014/main" id="{B46E2033-419A-44BB-9E55-BE7FEECF6965}"/>
              </a:ext>
            </a:extLst>
          </p:cNvPr>
          <p:cNvSpPr>
            <a:spLocks noGrp="1"/>
          </p:cNvSpPr>
          <p:nvPr>
            <p:ph idx="1"/>
          </p:nvPr>
        </p:nvSpPr>
        <p:spPr/>
        <p:txBody>
          <a:bodyPr>
            <a:normAutofit fontScale="77500" lnSpcReduction="20000"/>
          </a:bodyPr>
          <a:lstStyle/>
          <a:p>
            <a:pPr marL="0" indent="0">
              <a:buNone/>
            </a:pPr>
            <a:r>
              <a:rPr lang="en-US" dirty="0">
                <a:latin typeface="Consolas" panose="020B0609020204030204" pitchFamily="49" charset="0"/>
              </a:rPr>
              <a:t>double </a:t>
            </a:r>
            <a:r>
              <a:rPr lang="en-US" dirty="0" err="1">
                <a:latin typeface="Consolas" panose="020B0609020204030204" pitchFamily="49" charset="0"/>
              </a:rPr>
              <a:t>totalRevenue</a:t>
            </a:r>
            <a:r>
              <a:rPr lang="en-US" dirty="0">
                <a:latin typeface="Consolas" panose="020B0609020204030204" pitchFamily="49" charset="0"/>
              </a:rPr>
              <a:t>;</a:t>
            </a:r>
          </a:p>
          <a:p>
            <a:pPr marL="0" indent="0">
              <a:buNone/>
            </a:pPr>
            <a:r>
              <a:rPr lang="en-US" dirty="0">
                <a:latin typeface="Consolas" panose="020B0609020204030204" pitchFamily="49" charset="0"/>
              </a:rPr>
              <a:t>// . . .</a:t>
            </a:r>
          </a:p>
          <a:p>
            <a:pPr marL="0" indent="0">
              <a:buNone/>
            </a:pPr>
            <a:r>
              <a:rPr lang="en-US" dirty="0" err="1">
                <a:latin typeface="Consolas" panose="020B0609020204030204" pitchFamily="49" charset="0"/>
              </a:rPr>
              <a:t>totalRevenue</a:t>
            </a:r>
            <a:r>
              <a:rPr lang="en-US" dirty="0">
                <a:latin typeface="Consolas" panose="020B0609020204030204" pitchFamily="49" charset="0"/>
              </a:rPr>
              <a:t> =</a:t>
            </a:r>
            <a:br>
              <a:rPr lang="en-US" dirty="0">
                <a:latin typeface="Consolas" panose="020B0609020204030204" pitchFamily="49" charset="0"/>
              </a:rPr>
            </a:br>
            <a:r>
              <a:rPr lang="en-US" dirty="0">
                <a:latin typeface="Consolas" panose="020B0609020204030204" pitchFamily="49" charset="0"/>
              </a:rPr>
              <a:t>    </a:t>
            </a:r>
            <a:r>
              <a:rPr lang="en-US" dirty="0" err="1">
                <a:latin typeface="Consolas" panose="020B0609020204030204" pitchFamily="49" charset="0"/>
              </a:rPr>
              <a:t>getGrossReceipts</a:t>
            </a:r>
            <a:r>
              <a:rPr lang="en-US" dirty="0">
                <a:latin typeface="Consolas" panose="020B0609020204030204" pitchFamily="49" charset="0"/>
              </a:rPr>
              <a:t>(...);</a:t>
            </a:r>
          </a:p>
          <a:p>
            <a:pPr marL="0" indent="0">
              <a:buNone/>
            </a:pPr>
            <a:r>
              <a:rPr lang="en-US" dirty="0">
                <a:latin typeface="Consolas" panose="020B0609020204030204" pitchFamily="49" charset="0"/>
              </a:rPr>
              <a:t>// . . .</a:t>
            </a:r>
          </a:p>
          <a:p>
            <a:pPr marL="0" indent="0">
              <a:buNone/>
            </a:pPr>
            <a:r>
              <a:rPr lang="en-US" dirty="0">
                <a:latin typeface="Consolas" panose="020B0609020204030204" pitchFamily="49" charset="0"/>
              </a:rPr>
              <a:t>if (something)</a:t>
            </a:r>
          </a:p>
          <a:p>
            <a:pPr marL="0" indent="0">
              <a:buNone/>
            </a:pPr>
            <a:r>
              <a:rPr lang="en-US" dirty="0">
                <a:latin typeface="Consolas" panose="020B0609020204030204" pitchFamily="49" charset="0"/>
              </a:rPr>
              <a:t>    </a:t>
            </a:r>
            <a:r>
              <a:rPr lang="en-US" dirty="0" err="1">
                <a:latin typeface="Consolas" panose="020B0609020204030204" pitchFamily="49" charset="0"/>
              </a:rPr>
              <a:t>totalRevenue</a:t>
            </a:r>
            <a:r>
              <a:rPr lang="en-US" dirty="0">
                <a:latin typeface="Consolas" panose="020B0609020204030204" pitchFamily="49" charset="0"/>
              </a:rPr>
              <a:t> *= 0.95;</a:t>
            </a:r>
          </a:p>
          <a:p>
            <a:pPr marL="0" indent="0">
              <a:buNone/>
            </a:pPr>
            <a:r>
              <a:rPr lang="en-US" dirty="0">
                <a:latin typeface="Consolas" panose="020B0609020204030204" pitchFamily="49" charset="0"/>
              </a:rPr>
              <a:t>// . . .</a:t>
            </a:r>
          </a:p>
          <a:p>
            <a:pPr marL="0" indent="0">
              <a:buNone/>
            </a:pPr>
            <a:r>
              <a:rPr lang="en-US" dirty="0">
                <a:latin typeface="Consolas" panose="020B0609020204030204" pitchFamily="49" charset="0"/>
              </a:rPr>
              <a:t>if (</a:t>
            </a:r>
            <a:r>
              <a:rPr lang="en-US" dirty="0" err="1">
                <a:latin typeface="Consolas" panose="020B0609020204030204" pitchFamily="49" charset="0"/>
              </a:rPr>
              <a:t>totalRevenue</a:t>
            </a:r>
            <a:r>
              <a:rPr lang="en-US" dirty="0">
                <a:latin typeface="Consolas" panose="020B0609020204030204" pitchFamily="49" charset="0"/>
              </a:rPr>
              <a:t> &gt; </a:t>
            </a:r>
            <a:r>
              <a:rPr lang="en-US" dirty="0" err="1">
                <a:latin typeface="Consolas" panose="020B0609020204030204" pitchFamily="49" charset="0"/>
              </a:rPr>
              <a:t>oldRevenue</a:t>
            </a:r>
            <a:r>
              <a:rPr lang="en-US" dirty="0">
                <a:latin typeface="Consolas" panose="020B0609020204030204" pitchFamily="49" charset="0"/>
              </a:rPr>
              <a:t>)</a:t>
            </a:r>
          </a:p>
          <a:p>
            <a:pPr marL="0" indent="0">
              <a:buNone/>
            </a:pPr>
            <a:r>
              <a:rPr lang="en-US" dirty="0">
                <a:latin typeface="Consolas" panose="020B0609020204030204" pitchFamily="49" charset="0"/>
              </a:rPr>
              <a:t>{</a:t>
            </a:r>
          </a:p>
          <a:p>
            <a:pPr marL="0" indent="0">
              <a:buNone/>
            </a:pPr>
            <a:r>
              <a:rPr lang="en-US" dirty="0">
                <a:latin typeface="Consolas" panose="020B0609020204030204" pitchFamily="49" charset="0"/>
              </a:rPr>
              <a:t>   // . . .</a:t>
            </a:r>
          </a:p>
          <a:p>
            <a:pPr marL="0" indent="0">
              <a:buNone/>
            </a:pPr>
            <a:r>
              <a:rPr lang="en-US" dirty="0">
                <a:latin typeface="Consolas" panose="020B0609020204030204" pitchFamily="49" charset="0"/>
              </a:rPr>
              <a:t>}</a:t>
            </a:r>
          </a:p>
          <a:p>
            <a:pPr marL="0" indent="0">
              <a:buNone/>
            </a:pPr>
            <a:endParaRPr lang="en-US" dirty="0">
              <a:latin typeface="Consolas" panose="020B0609020204030204" pitchFamily="49" charset="0"/>
            </a:endParaRPr>
          </a:p>
        </p:txBody>
      </p:sp>
      <p:sp>
        <p:nvSpPr>
          <p:cNvPr id="4" name="Date Placeholder 3">
            <a:extLst>
              <a:ext uri="{FF2B5EF4-FFF2-40B4-BE49-F238E27FC236}">
                <a16:creationId xmlns:a16="http://schemas.microsoft.com/office/drawing/2014/main" id="{E718CC66-1E08-48BD-9B14-1487CB8A2CB2}"/>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8EE5EC1B-1441-480B-BDBB-BF16882DDEE0}"/>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C6127ABA-780B-4425-9C83-9A69C19BF755}"/>
              </a:ext>
            </a:extLst>
          </p:cNvPr>
          <p:cNvSpPr>
            <a:spLocks noGrp="1"/>
          </p:cNvSpPr>
          <p:nvPr>
            <p:ph type="sldNum" sz="quarter" idx="12"/>
          </p:nvPr>
        </p:nvSpPr>
        <p:spPr/>
        <p:txBody>
          <a:bodyPr/>
          <a:lstStyle/>
          <a:p>
            <a:fld id="{82CAE452-9501-4A12-BF0C-BB3D054DDEB2}" type="slidenum">
              <a:rPr lang="en-CA" smtClean="0"/>
              <a:t>19</a:t>
            </a:fld>
            <a:endParaRPr lang="en-CA"/>
          </a:p>
        </p:txBody>
      </p:sp>
    </p:spTree>
    <p:extLst>
      <p:ext uri="{BB962C8B-B14F-4D97-AF65-F5344CB8AC3E}">
        <p14:creationId xmlns:p14="http://schemas.microsoft.com/office/powerpoint/2010/main" val="1787572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When We Teach, We Start Simple</a:t>
            </a:r>
            <a:endParaRPr lang="en-CA" dirty="0"/>
          </a:p>
        </p:txBody>
      </p:sp>
      <p:sp>
        <p:nvSpPr>
          <p:cNvPr id="3" name="Content Placeholder 2"/>
          <p:cNvSpPr>
            <a:spLocks noGrp="1"/>
          </p:cNvSpPr>
          <p:nvPr>
            <p:ph idx="1"/>
          </p:nvPr>
        </p:nvSpPr>
        <p:spPr/>
        <p:txBody>
          <a:bodyPr/>
          <a:lstStyle/>
          <a:p>
            <a:r>
              <a:rPr lang="en-US" dirty="0"/>
              <a:t>Omit error checking</a:t>
            </a:r>
          </a:p>
          <a:p>
            <a:r>
              <a:rPr lang="en-US" dirty="0"/>
              <a:t>Assume we’re given a positive or otherwise reasonable number</a:t>
            </a:r>
          </a:p>
          <a:p>
            <a:r>
              <a:rPr lang="en-US" dirty="0"/>
              <a:t>Assume all input is well intentioned</a:t>
            </a:r>
          </a:p>
          <a:p>
            <a:r>
              <a:rPr lang="en-US" dirty="0"/>
              <a:t>Show how to move things up but not down, or forward but not back</a:t>
            </a:r>
            <a:endParaRPr lang="en-CA" dirty="0"/>
          </a:p>
        </p:txBody>
      </p:sp>
      <p:pic>
        <p:nvPicPr>
          <p:cNvPr id="4" name="Picture 3" descr="See the source image"/>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99218" y="4003965"/>
            <a:ext cx="4278457" cy="2756910"/>
          </a:xfrm>
          <a:prstGeom prst="rect">
            <a:avLst/>
          </a:prstGeom>
          <a:noFill/>
          <a:ln>
            <a:noFill/>
          </a:ln>
        </p:spPr>
      </p:pic>
      <p:sp>
        <p:nvSpPr>
          <p:cNvPr id="5" name="Date Placeholder 4">
            <a:extLst>
              <a:ext uri="{FF2B5EF4-FFF2-40B4-BE49-F238E27FC236}">
                <a16:creationId xmlns:a16="http://schemas.microsoft.com/office/drawing/2014/main" id="{84819FFA-95FF-48E4-9297-33A7791502FB}"/>
              </a:ext>
            </a:extLst>
          </p:cNvPr>
          <p:cNvSpPr>
            <a:spLocks noGrp="1"/>
          </p:cNvSpPr>
          <p:nvPr>
            <p:ph type="dt" sz="half" idx="10"/>
          </p:nvPr>
        </p:nvSpPr>
        <p:spPr/>
        <p:txBody>
          <a:bodyPr/>
          <a:lstStyle/>
          <a:p>
            <a:r>
              <a:rPr lang="en-US"/>
              <a:t>October 2018, Pacific++</a:t>
            </a:r>
            <a:endParaRPr lang="en-CA" dirty="0"/>
          </a:p>
        </p:txBody>
      </p:sp>
      <p:sp>
        <p:nvSpPr>
          <p:cNvPr id="6" name="Footer Placeholder 5">
            <a:extLst>
              <a:ext uri="{FF2B5EF4-FFF2-40B4-BE49-F238E27FC236}">
                <a16:creationId xmlns:a16="http://schemas.microsoft.com/office/drawing/2014/main" id="{4218EB57-5E57-4E42-A241-E1F9F1DD0880}"/>
              </a:ext>
            </a:extLst>
          </p:cNvPr>
          <p:cNvSpPr>
            <a:spLocks noGrp="1"/>
          </p:cNvSpPr>
          <p:nvPr>
            <p:ph type="ftr" sz="quarter" idx="11"/>
          </p:nvPr>
        </p:nvSpPr>
        <p:spPr/>
        <p:txBody>
          <a:bodyPr/>
          <a:lstStyle/>
          <a:p>
            <a:r>
              <a:rPr lang="en-CA"/>
              <a:t>Kate Gregory       @gregcons</a:t>
            </a:r>
            <a:endParaRPr lang="en-CA" dirty="0"/>
          </a:p>
        </p:txBody>
      </p:sp>
      <p:sp>
        <p:nvSpPr>
          <p:cNvPr id="7" name="Slide Number Placeholder 6">
            <a:extLst>
              <a:ext uri="{FF2B5EF4-FFF2-40B4-BE49-F238E27FC236}">
                <a16:creationId xmlns:a16="http://schemas.microsoft.com/office/drawing/2014/main" id="{142DBF3E-3B69-4625-AC00-9CF563FA8E85}"/>
              </a:ext>
            </a:extLst>
          </p:cNvPr>
          <p:cNvSpPr>
            <a:spLocks noGrp="1"/>
          </p:cNvSpPr>
          <p:nvPr>
            <p:ph type="sldNum" sz="quarter" idx="12"/>
          </p:nvPr>
        </p:nvSpPr>
        <p:spPr/>
        <p:txBody>
          <a:bodyPr/>
          <a:lstStyle/>
          <a:p>
            <a:fld id="{82CAE452-9501-4A12-BF0C-BB3D054DDEB2}" type="slidenum">
              <a:rPr lang="en-CA" smtClean="0"/>
              <a:t>2</a:t>
            </a:fld>
            <a:endParaRPr lang="en-CA"/>
          </a:p>
        </p:txBody>
      </p:sp>
    </p:spTree>
    <p:extLst>
      <p:ext uri="{BB962C8B-B14F-4D97-AF65-F5344CB8AC3E}">
        <p14:creationId xmlns:p14="http://schemas.microsoft.com/office/powerpoint/2010/main" val="1208842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Short Functions</a:t>
            </a:r>
            <a:endParaRPr lang="en-CA" dirty="0"/>
          </a:p>
        </p:txBody>
      </p:sp>
      <p:sp>
        <p:nvSpPr>
          <p:cNvPr id="3" name="Content Placeholder 2"/>
          <p:cNvSpPr>
            <a:spLocks noGrp="1"/>
          </p:cNvSpPr>
          <p:nvPr>
            <p:ph idx="1"/>
          </p:nvPr>
        </p:nvSpPr>
        <p:spPr/>
        <p:txBody>
          <a:bodyPr/>
          <a:lstStyle/>
          <a:p>
            <a:r>
              <a:rPr lang="en-US" dirty="0"/>
              <a:t>Not for readability or to print on a single page</a:t>
            </a:r>
          </a:p>
          <a:p>
            <a:r>
              <a:rPr lang="en-US" dirty="0"/>
              <a:t>But so they can be named</a:t>
            </a:r>
          </a:p>
          <a:p>
            <a:r>
              <a:rPr lang="en-US" dirty="0"/>
              <a:t>If a function does two things, perhaps it’s two functions?</a:t>
            </a:r>
          </a:p>
          <a:p>
            <a:endParaRPr lang="en-US" dirty="0"/>
          </a:p>
          <a:p>
            <a:r>
              <a:rPr lang="en-US" dirty="0"/>
              <a:t>Consider also “emotionally short” functions such as those in &lt;algorithm&gt;</a:t>
            </a:r>
          </a:p>
          <a:p>
            <a:pPr lvl="1"/>
            <a:r>
              <a:rPr lang="en-US" dirty="0"/>
              <a:t>Code you didn’t write feels very short indeed</a:t>
            </a:r>
          </a:p>
          <a:p>
            <a:pPr lvl="1"/>
            <a:r>
              <a:rPr lang="en-US" dirty="0"/>
              <a:t>Code everybody “knows” is also short – no learning and absorbing needed</a:t>
            </a:r>
            <a:endParaRPr lang="en-CA" dirty="0"/>
          </a:p>
        </p:txBody>
      </p:sp>
      <p:sp>
        <p:nvSpPr>
          <p:cNvPr id="4" name="Date Placeholder 3">
            <a:extLst>
              <a:ext uri="{FF2B5EF4-FFF2-40B4-BE49-F238E27FC236}">
                <a16:creationId xmlns:a16="http://schemas.microsoft.com/office/drawing/2014/main" id="{B50BD82E-1EE0-47AF-A822-3BAD4A74D4D3}"/>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A180A685-4AD7-42DF-94E9-452EEC65175F}"/>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A63E53BB-5C36-4C49-AAFF-CB9E86CE14DD}"/>
              </a:ext>
            </a:extLst>
          </p:cNvPr>
          <p:cNvSpPr>
            <a:spLocks noGrp="1"/>
          </p:cNvSpPr>
          <p:nvPr>
            <p:ph type="sldNum" sz="quarter" idx="12"/>
          </p:nvPr>
        </p:nvSpPr>
        <p:spPr/>
        <p:txBody>
          <a:bodyPr/>
          <a:lstStyle/>
          <a:p>
            <a:fld id="{82CAE452-9501-4A12-BF0C-BB3D054DDEB2}" type="slidenum">
              <a:rPr lang="en-CA" smtClean="0"/>
              <a:t>20</a:t>
            </a:fld>
            <a:endParaRPr lang="en-CA"/>
          </a:p>
        </p:txBody>
      </p:sp>
    </p:spTree>
    <p:extLst>
      <p:ext uri="{BB962C8B-B14F-4D97-AF65-F5344CB8AC3E}">
        <p14:creationId xmlns:p14="http://schemas.microsoft.com/office/powerpoint/2010/main" val="174006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D99D053-A72C-4657-BD90-1181219F2CBD}"/>
              </a:ext>
            </a:extLst>
          </p:cNvPr>
          <p:cNvSpPr>
            <a:spLocks noGrp="1"/>
          </p:cNvSpPr>
          <p:nvPr>
            <p:ph idx="1"/>
          </p:nvPr>
        </p:nvSpPr>
        <p:spPr>
          <a:xfrm>
            <a:off x="838200" y="702860"/>
            <a:ext cx="10515600" cy="6080077"/>
          </a:xfrm>
        </p:spPr>
        <p:txBody>
          <a:bodyPr>
            <a:normAutofit fontScale="85000" lnSpcReduction="20000"/>
          </a:bodyPr>
          <a:lstStyle/>
          <a:p>
            <a:pPr marL="0" indent="0">
              <a:buNone/>
            </a:pPr>
            <a:r>
              <a:rPr lang="en-US" dirty="0">
                <a:latin typeface="Consolas" panose="020B0609020204030204" pitchFamily="49" charset="0"/>
              </a:rPr>
              <a:t>char *</a:t>
            </a:r>
            <a:r>
              <a:rPr lang="en-US" dirty="0" err="1">
                <a:latin typeface="Consolas" panose="020B0609020204030204" pitchFamily="49" charset="0"/>
              </a:rPr>
              <a:t>ptr</a:t>
            </a:r>
            <a:r>
              <a:rPr lang="en-US" dirty="0">
                <a:latin typeface="Consolas" panose="020B0609020204030204" pitchFamily="49" charset="0"/>
              </a:rPr>
              <a:t>;</a:t>
            </a:r>
          </a:p>
          <a:p>
            <a:pPr marL="0" indent="0">
              <a:buNone/>
            </a:pPr>
            <a:r>
              <a:rPr lang="en-US" dirty="0">
                <a:latin typeface="Consolas" panose="020B0609020204030204" pitchFamily="49" charset="0"/>
              </a:rPr>
              <a:t>	</a:t>
            </a:r>
          </a:p>
          <a:p>
            <a:pPr marL="0" indent="0">
              <a:buNone/>
            </a:pPr>
            <a:r>
              <a:rPr lang="en-US" dirty="0" err="1">
                <a:latin typeface="Consolas" panose="020B0609020204030204" pitchFamily="49" charset="0"/>
              </a:rPr>
              <a:t>ptr</a:t>
            </a:r>
            <a:r>
              <a:rPr lang="en-US" dirty="0">
                <a:latin typeface="Consolas" panose="020B0609020204030204" pitchFamily="49" charset="0"/>
              </a:rPr>
              <a:t> = </a:t>
            </a:r>
            <a:r>
              <a:rPr lang="en-US" dirty="0" err="1">
                <a:latin typeface="Consolas" panose="020B0609020204030204" pitchFamily="49" charset="0"/>
              </a:rPr>
              <a:t>strchr</a:t>
            </a:r>
            <a:r>
              <a:rPr lang="en-US" dirty="0">
                <a:latin typeface="Consolas" panose="020B0609020204030204" pitchFamily="49" charset="0"/>
              </a:rPr>
              <a:t>(</a:t>
            </a:r>
            <a:r>
              <a:rPr lang="en-US" dirty="0" err="1">
                <a:latin typeface="Consolas" panose="020B0609020204030204" pitchFamily="49" charset="0"/>
              </a:rPr>
              <a:t>lpCmdLine</a:t>
            </a:r>
            <a:r>
              <a:rPr lang="en-US" dirty="0">
                <a:latin typeface="Consolas" panose="020B0609020204030204" pitchFamily="49" charset="0"/>
              </a:rPr>
              <a:t>, ' ');</a:t>
            </a:r>
          </a:p>
          <a:p>
            <a:pPr marL="0" indent="0">
              <a:buNone/>
            </a:pPr>
            <a:r>
              <a:rPr lang="en-US" dirty="0">
                <a:latin typeface="Consolas" panose="020B0609020204030204" pitchFamily="49" charset="0"/>
              </a:rPr>
              <a:t>if ( !</a:t>
            </a:r>
            <a:r>
              <a:rPr lang="en-US" dirty="0" err="1">
                <a:latin typeface="Consolas" panose="020B0609020204030204" pitchFamily="49" charset="0"/>
              </a:rPr>
              <a:t>ptr</a:t>
            </a:r>
            <a:r>
              <a:rPr lang="en-US" dirty="0">
                <a:latin typeface="Consolas" panose="020B0609020204030204" pitchFamily="49" charset="0"/>
              </a:rPr>
              <a:t> )</a:t>
            </a:r>
          </a:p>
          <a:p>
            <a:pPr marL="0" indent="0">
              <a:buNone/>
            </a:pPr>
            <a:r>
              <a:rPr lang="en-US" dirty="0">
                <a:latin typeface="Consolas" panose="020B0609020204030204" pitchFamily="49" charset="0"/>
              </a:rPr>
              <a:t>    return FALSE;</a:t>
            </a:r>
          </a:p>
          <a:p>
            <a:pPr marL="0" indent="0">
              <a:buNone/>
            </a:pPr>
            <a:r>
              <a:rPr lang="en-US" dirty="0">
                <a:latin typeface="Consolas" panose="020B0609020204030204" pitchFamily="49" charset="0"/>
              </a:rPr>
              <a:t>*</a:t>
            </a:r>
            <a:r>
              <a:rPr lang="en-US" dirty="0" err="1">
                <a:latin typeface="Consolas" panose="020B0609020204030204" pitchFamily="49" charset="0"/>
              </a:rPr>
              <a:t>ptr</a:t>
            </a:r>
            <a:r>
              <a:rPr lang="en-US" dirty="0">
                <a:latin typeface="Consolas" panose="020B0609020204030204" pitchFamily="49" charset="0"/>
              </a:rPr>
              <a:t> = 0;</a:t>
            </a:r>
          </a:p>
          <a:p>
            <a:pPr marL="0" indent="0">
              <a:buNone/>
            </a:pPr>
            <a:r>
              <a:rPr lang="en-US" dirty="0" err="1">
                <a:latin typeface="Consolas" panose="020B0609020204030204" pitchFamily="49" charset="0"/>
              </a:rPr>
              <a:t>strncpy_s</a:t>
            </a:r>
            <a:r>
              <a:rPr lang="en-US" dirty="0">
                <a:latin typeface="Consolas" panose="020B0609020204030204" pitchFamily="49" charset="0"/>
              </a:rPr>
              <a:t>(</a:t>
            </a:r>
            <a:r>
              <a:rPr lang="en-US" dirty="0" err="1">
                <a:latin typeface="Consolas" panose="020B0609020204030204" pitchFamily="49" charset="0"/>
              </a:rPr>
              <a:t>szDriverName</a:t>
            </a:r>
            <a:r>
              <a:rPr lang="en-US" dirty="0">
                <a:latin typeface="Consolas" panose="020B0609020204030204" pitchFamily="49" charset="0"/>
              </a:rPr>
              <a:t>, lpCmdLine,32);</a:t>
            </a:r>
          </a:p>
          <a:p>
            <a:pPr marL="0" indent="0">
              <a:buNone/>
            </a:pPr>
            <a:r>
              <a:rPr lang="en-US" dirty="0">
                <a:latin typeface="Consolas" panose="020B0609020204030204" pitchFamily="49" charset="0"/>
              </a:rPr>
              <a:t>*</a:t>
            </a:r>
            <a:r>
              <a:rPr lang="en-US" dirty="0" err="1">
                <a:latin typeface="Consolas" panose="020B0609020204030204" pitchFamily="49" charset="0"/>
              </a:rPr>
              <a:t>ptr</a:t>
            </a:r>
            <a:r>
              <a:rPr lang="en-US" dirty="0">
                <a:latin typeface="Consolas" panose="020B0609020204030204" pitchFamily="49" charset="0"/>
              </a:rPr>
              <a:t> = ' ';</a:t>
            </a:r>
          </a:p>
          <a:p>
            <a:pPr marL="0" indent="0">
              <a:buNone/>
            </a:pPr>
            <a:r>
              <a:rPr lang="en-US" dirty="0">
                <a:latin typeface="Consolas" panose="020B0609020204030204" pitchFamily="49" charset="0"/>
              </a:rPr>
              <a:t>while( *</a:t>
            </a:r>
            <a:r>
              <a:rPr lang="en-US" dirty="0" err="1">
                <a:latin typeface="Consolas" panose="020B0609020204030204" pitchFamily="49" charset="0"/>
              </a:rPr>
              <a:t>ptr</a:t>
            </a:r>
            <a:r>
              <a:rPr lang="en-US" dirty="0">
                <a:latin typeface="Consolas" panose="020B0609020204030204" pitchFamily="49" charset="0"/>
              </a:rPr>
              <a:t> &amp;&amp; </a:t>
            </a:r>
            <a:r>
              <a:rPr lang="en-US" dirty="0" err="1">
                <a:latin typeface="Consolas" panose="020B0609020204030204" pitchFamily="49" charset="0"/>
              </a:rPr>
              <a:t>isspace</a:t>
            </a:r>
            <a:r>
              <a:rPr lang="en-US" dirty="0">
                <a:latin typeface="Consolas" panose="020B0609020204030204" pitchFamily="49" charset="0"/>
              </a:rPr>
              <a:t>(*</a:t>
            </a:r>
            <a:r>
              <a:rPr lang="en-US" dirty="0" err="1">
                <a:latin typeface="Consolas" panose="020B0609020204030204" pitchFamily="49" charset="0"/>
              </a:rPr>
              <a:t>ptr</a:t>
            </a:r>
            <a:r>
              <a:rPr lang="en-US" dirty="0">
                <a:latin typeface="Consolas" panose="020B0609020204030204" pitchFamily="49" charset="0"/>
              </a:rPr>
              <a:t>) )</a:t>
            </a:r>
          </a:p>
          <a:p>
            <a:pPr marL="0" indent="0">
              <a:buNone/>
            </a:pPr>
            <a:r>
              <a:rPr lang="en-US" dirty="0">
                <a:latin typeface="Consolas" panose="020B0609020204030204" pitchFamily="49" charset="0"/>
              </a:rPr>
              <a:t>    </a:t>
            </a:r>
            <a:r>
              <a:rPr lang="en-US" dirty="0" err="1">
                <a:latin typeface="Consolas" panose="020B0609020204030204" pitchFamily="49" charset="0"/>
              </a:rPr>
              <a:t>ptr</a:t>
            </a:r>
            <a:r>
              <a:rPr lang="en-US" dirty="0">
                <a:latin typeface="Consolas" panose="020B0609020204030204" pitchFamily="49" charset="0"/>
              </a:rPr>
              <a:t>++;</a:t>
            </a:r>
          </a:p>
          <a:p>
            <a:pPr marL="0" indent="0">
              <a:buNone/>
            </a:pPr>
            <a:r>
              <a:rPr lang="en-US" dirty="0">
                <a:latin typeface="Consolas" panose="020B0609020204030204" pitchFamily="49" charset="0"/>
              </a:rPr>
              <a:t>if ( !*</a:t>
            </a:r>
            <a:r>
              <a:rPr lang="en-US" dirty="0" err="1">
                <a:latin typeface="Consolas" panose="020B0609020204030204" pitchFamily="49" charset="0"/>
              </a:rPr>
              <a:t>ptr</a:t>
            </a:r>
            <a:r>
              <a:rPr lang="en-US" dirty="0">
                <a:latin typeface="Consolas" panose="020B0609020204030204" pitchFamily="49" charset="0"/>
              </a:rPr>
              <a:t> )</a:t>
            </a:r>
          </a:p>
          <a:p>
            <a:pPr marL="0" indent="0">
              <a:buNone/>
            </a:pPr>
            <a:r>
              <a:rPr lang="en-US" dirty="0">
                <a:latin typeface="Consolas" panose="020B0609020204030204" pitchFamily="49" charset="0"/>
              </a:rPr>
              <a:t>    return FALSE;</a:t>
            </a:r>
          </a:p>
          <a:p>
            <a:pPr marL="0" indent="0">
              <a:buNone/>
            </a:pPr>
            <a:r>
              <a:rPr lang="en-US" dirty="0" err="1">
                <a:latin typeface="Consolas" panose="020B0609020204030204" pitchFamily="49" charset="0"/>
              </a:rPr>
              <a:t>sprintf_s</a:t>
            </a:r>
            <a:r>
              <a:rPr lang="en-US" dirty="0">
                <a:latin typeface="Consolas" panose="020B0609020204030204" pitchFamily="49" charset="0"/>
              </a:rPr>
              <a:t>(</a:t>
            </a:r>
            <a:r>
              <a:rPr lang="en-US" dirty="0" err="1">
                <a:latin typeface="Consolas" panose="020B0609020204030204" pitchFamily="49" charset="0"/>
              </a:rPr>
              <a:t>lpszPipename</a:t>
            </a:r>
            <a:r>
              <a:rPr lang="en-US" dirty="0">
                <a:latin typeface="Consolas" panose="020B0609020204030204" pitchFamily="49" charset="0"/>
              </a:rPr>
              <a:t>, 256, "\\\\.\\pipe\\%s", </a:t>
            </a:r>
            <a:r>
              <a:rPr lang="en-US" dirty="0" err="1">
                <a:latin typeface="Consolas" panose="020B0609020204030204" pitchFamily="49" charset="0"/>
              </a:rPr>
              <a:t>ptr</a:t>
            </a:r>
            <a:r>
              <a:rPr lang="en-US" dirty="0">
                <a:latin typeface="Consolas" panose="020B0609020204030204" pitchFamily="49" charset="0"/>
              </a:rPr>
              <a:t>);</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return TRUE;</a:t>
            </a:r>
          </a:p>
        </p:txBody>
      </p:sp>
      <p:sp>
        <p:nvSpPr>
          <p:cNvPr id="2" name="Date Placeholder 1">
            <a:extLst>
              <a:ext uri="{FF2B5EF4-FFF2-40B4-BE49-F238E27FC236}">
                <a16:creationId xmlns:a16="http://schemas.microsoft.com/office/drawing/2014/main" id="{C35165AD-C81E-40F3-9A81-F3AE9BCC3229}"/>
              </a:ext>
            </a:extLst>
          </p:cNvPr>
          <p:cNvSpPr>
            <a:spLocks noGrp="1"/>
          </p:cNvSpPr>
          <p:nvPr>
            <p:ph type="dt" sz="half" idx="10"/>
          </p:nvPr>
        </p:nvSpPr>
        <p:spPr/>
        <p:txBody>
          <a:bodyPr/>
          <a:lstStyle/>
          <a:p>
            <a:r>
              <a:rPr lang="en-US"/>
              <a:t>October 2018, Pacific++</a:t>
            </a:r>
            <a:endParaRPr lang="en-CA" dirty="0"/>
          </a:p>
        </p:txBody>
      </p:sp>
      <p:sp>
        <p:nvSpPr>
          <p:cNvPr id="4" name="Footer Placeholder 3">
            <a:extLst>
              <a:ext uri="{FF2B5EF4-FFF2-40B4-BE49-F238E27FC236}">
                <a16:creationId xmlns:a16="http://schemas.microsoft.com/office/drawing/2014/main" id="{1F0952F3-302E-49AA-BF30-C0A3B4CDB6A4}"/>
              </a:ext>
            </a:extLst>
          </p:cNvPr>
          <p:cNvSpPr>
            <a:spLocks noGrp="1"/>
          </p:cNvSpPr>
          <p:nvPr>
            <p:ph type="ftr" sz="quarter" idx="11"/>
          </p:nvPr>
        </p:nvSpPr>
        <p:spPr/>
        <p:txBody>
          <a:bodyPr/>
          <a:lstStyle/>
          <a:p>
            <a:r>
              <a:rPr lang="en-CA"/>
              <a:t>Kate Gregory       @gregcons</a:t>
            </a:r>
            <a:endParaRPr lang="en-CA" dirty="0"/>
          </a:p>
        </p:txBody>
      </p:sp>
      <p:sp>
        <p:nvSpPr>
          <p:cNvPr id="5" name="Slide Number Placeholder 4">
            <a:extLst>
              <a:ext uri="{FF2B5EF4-FFF2-40B4-BE49-F238E27FC236}">
                <a16:creationId xmlns:a16="http://schemas.microsoft.com/office/drawing/2014/main" id="{9CBA3308-75A9-4BC1-B41F-F87E8060A8E2}"/>
              </a:ext>
            </a:extLst>
          </p:cNvPr>
          <p:cNvSpPr>
            <a:spLocks noGrp="1"/>
          </p:cNvSpPr>
          <p:nvPr>
            <p:ph type="sldNum" sz="quarter" idx="12"/>
          </p:nvPr>
        </p:nvSpPr>
        <p:spPr/>
        <p:txBody>
          <a:bodyPr/>
          <a:lstStyle/>
          <a:p>
            <a:fld id="{82CAE452-9501-4A12-BF0C-BB3D054DDEB2}" type="slidenum">
              <a:rPr lang="en-CA" smtClean="0"/>
              <a:t>21</a:t>
            </a:fld>
            <a:endParaRPr lang="en-CA"/>
          </a:p>
        </p:txBody>
      </p:sp>
    </p:spTree>
    <p:extLst>
      <p:ext uri="{BB962C8B-B14F-4D97-AF65-F5344CB8AC3E}">
        <p14:creationId xmlns:p14="http://schemas.microsoft.com/office/powerpoint/2010/main" val="19368192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FE9BD-7E70-4A80-BBDB-23DEDA48603C}"/>
              </a:ext>
            </a:extLst>
          </p:cNvPr>
          <p:cNvSpPr>
            <a:spLocks noGrp="1"/>
          </p:cNvSpPr>
          <p:nvPr>
            <p:ph type="title"/>
          </p:nvPr>
        </p:nvSpPr>
        <p:spPr/>
        <p:txBody>
          <a:bodyPr/>
          <a:lstStyle/>
          <a:p>
            <a:r>
              <a:rPr lang="en-US" dirty="0"/>
              <a:t>Use Other People’s Code</a:t>
            </a:r>
          </a:p>
        </p:txBody>
      </p:sp>
      <p:sp>
        <p:nvSpPr>
          <p:cNvPr id="3" name="Content Placeholder 2">
            <a:extLst>
              <a:ext uri="{FF2B5EF4-FFF2-40B4-BE49-F238E27FC236}">
                <a16:creationId xmlns:a16="http://schemas.microsoft.com/office/drawing/2014/main" id="{500F773B-3623-4E04-8C93-2C674E5351F8}"/>
              </a:ext>
            </a:extLst>
          </p:cNvPr>
          <p:cNvSpPr>
            <a:spLocks noGrp="1"/>
          </p:cNvSpPr>
          <p:nvPr>
            <p:ph idx="1"/>
          </p:nvPr>
        </p:nvSpPr>
        <p:spPr/>
        <p:txBody>
          <a:bodyPr>
            <a:normAutofit/>
          </a:bodyPr>
          <a:lstStyle/>
          <a:p>
            <a:pPr marL="0" indent="0">
              <a:buNone/>
            </a:pPr>
            <a:r>
              <a:rPr lang="en-US" dirty="0" err="1">
                <a:latin typeface="Consolas" panose="020B0609020204030204" pitchFamily="49" charset="0"/>
              </a:rPr>
              <a:t>stringstream</a:t>
            </a:r>
            <a:r>
              <a:rPr lang="en-US" dirty="0">
                <a:latin typeface="Consolas" panose="020B0609020204030204" pitchFamily="49" charset="0"/>
              </a:rPr>
              <a:t> ss(</a:t>
            </a:r>
            <a:r>
              <a:rPr lang="en-US" dirty="0" err="1">
                <a:latin typeface="Consolas" panose="020B0609020204030204" pitchFamily="49" charset="0"/>
              </a:rPr>
              <a:t>CmdLine</a:t>
            </a:r>
            <a:r>
              <a:rPr lang="en-US" dirty="0">
                <a:latin typeface="Consolas" panose="020B0609020204030204" pitchFamily="49" charset="0"/>
              </a:rPr>
              <a:t>);</a:t>
            </a:r>
          </a:p>
          <a:p>
            <a:pPr marL="0" indent="0">
              <a:buNone/>
            </a:pPr>
            <a:r>
              <a:rPr lang="en-US" dirty="0">
                <a:latin typeface="Consolas" panose="020B0609020204030204" pitchFamily="49" charset="0"/>
              </a:rPr>
              <a:t>ss &gt;&gt; </a:t>
            </a:r>
            <a:r>
              <a:rPr lang="en-US" dirty="0" err="1">
                <a:latin typeface="Consolas" panose="020B0609020204030204" pitchFamily="49" charset="0"/>
              </a:rPr>
              <a:t>DriverName</a:t>
            </a:r>
            <a:r>
              <a:rPr lang="en-US" dirty="0">
                <a:latin typeface="Consolas" panose="020B0609020204030204" pitchFamily="49" charset="0"/>
              </a:rPr>
              <a:t> &gt;&gt; </a:t>
            </a:r>
            <a:r>
              <a:rPr lang="en-US" dirty="0" err="1">
                <a:latin typeface="Consolas" panose="020B0609020204030204" pitchFamily="49" charset="0"/>
              </a:rPr>
              <a:t>PipeName</a:t>
            </a:r>
            <a:r>
              <a:rPr lang="en-US" dirty="0">
                <a:latin typeface="Consolas" panose="020B0609020204030204" pitchFamily="49" charset="0"/>
              </a:rPr>
              <a:t>;</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if (</a:t>
            </a:r>
            <a:r>
              <a:rPr lang="en-US" dirty="0" err="1">
                <a:latin typeface="Consolas" panose="020B0609020204030204" pitchFamily="49" charset="0"/>
              </a:rPr>
              <a:t>DriverName</a:t>
            </a:r>
            <a:r>
              <a:rPr lang="en-US" dirty="0">
                <a:latin typeface="Consolas" panose="020B0609020204030204" pitchFamily="49" charset="0"/>
              </a:rPr>
              <a:t> == "" || </a:t>
            </a:r>
            <a:r>
              <a:rPr lang="en-US" dirty="0" err="1">
                <a:latin typeface="Consolas" panose="020B0609020204030204" pitchFamily="49" charset="0"/>
              </a:rPr>
              <a:t>PipeName</a:t>
            </a:r>
            <a:r>
              <a:rPr lang="en-US" dirty="0">
                <a:latin typeface="Consolas" panose="020B0609020204030204" pitchFamily="49" charset="0"/>
              </a:rPr>
              <a:t> == "")</a:t>
            </a:r>
          </a:p>
          <a:p>
            <a:pPr marL="0" indent="0">
              <a:buNone/>
            </a:pPr>
            <a:r>
              <a:rPr lang="en-US" dirty="0">
                <a:latin typeface="Consolas" panose="020B0609020204030204" pitchFamily="49" charset="0"/>
              </a:rPr>
              <a:t>    return false;</a:t>
            </a:r>
          </a:p>
          <a:p>
            <a:pPr marL="0" indent="0">
              <a:buNone/>
            </a:pPr>
            <a:r>
              <a:rPr lang="en-US" dirty="0" err="1">
                <a:latin typeface="Consolas" panose="020B0609020204030204" pitchFamily="49" charset="0"/>
              </a:rPr>
              <a:t>Pipename</a:t>
            </a:r>
            <a:r>
              <a:rPr lang="en-US" dirty="0">
                <a:latin typeface="Consolas" panose="020B0609020204030204" pitchFamily="49" charset="0"/>
              </a:rPr>
              <a:t> = R"(\\.\pipe\)" + </a:t>
            </a:r>
            <a:r>
              <a:rPr lang="en-US" dirty="0" err="1">
                <a:latin typeface="Consolas" panose="020B0609020204030204" pitchFamily="49" charset="0"/>
              </a:rPr>
              <a:t>Pipename</a:t>
            </a:r>
            <a:r>
              <a:rPr lang="en-US" dirty="0">
                <a:latin typeface="Consolas" panose="020B0609020204030204" pitchFamily="49" charset="0"/>
              </a:rPr>
              <a:t>;</a:t>
            </a:r>
          </a:p>
          <a:p>
            <a:pPr marL="0" indent="0">
              <a:buNone/>
            </a:pPr>
            <a:r>
              <a:rPr lang="en-US" dirty="0">
                <a:latin typeface="Consolas" panose="020B0609020204030204" pitchFamily="49" charset="0"/>
              </a:rPr>
              <a:t>return true;</a:t>
            </a:r>
          </a:p>
        </p:txBody>
      </p:sp>
      <p:sp>
        <p:nvSpPr>
          <p:cNvPr id="4" name="Date Placeholder 3">
            <a:extLst>
              <a:ext uri="{FF2B5EF4-FFF2-40B4-BE49-F238E27FC236}">
                <a16:creationId xmlns:a16="http://schemas.microsoft.com/office/drawing/2014/main" id="{D8051433-ABAA-4EEB-B017-A421BF431E76}"/>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13543FF9-FF2E-40ED-B5E6-72C1BFC8288F}"/>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5CAF3046-8DC8-4366-9469-6AFC09AA7CA5}"/>
              </a:ext>
            </a:extLst>
          </p:cNvPr>
          <p:cNvSpPr>
            <a:spLocks noGrp="1"/>
          </p:cNvSpPr>
          <p:nvPr>
            <p:ph type="sldNum" sz="quarter" idx="12"/>
          </p:nvPr>
        </p:nvSpPr>
        <p:spPr/>
        <p:txBody>
          <a:bodyPr/>
          <a:lstStyle/>
          <a:p>
            <a:fld id="{82CAE452-9501-4A12-BF0C-BB3D054DDEB2}" type="slidenum">
              <a:rPr lang="en-CA" smtClean="0"/>
              <a:t>22</a:t>
            </a:fld>
            <a:endParaRPr lang="en-CA"/>
          </a:p>
        </p:txBody>
      </p:sp>
    </p:spTree>
    <p:extLst>
      <p:ext uri="{BB962C8B-B14F-4D97-AF65-F5344CB8AC3E}">
        <p14:creationId xmlns:p14="http://schemas.microsoft.com/office/powerpoint/2010/main" val="10804006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Avoid really long lists of parameters</a:t>
            </a:r>
            <a:endParaRPr lang="en-CA" dirty="0"/>
          </a:p>
        </p:txBody>
      </p:sp>
      <p:sp>
        <p:nvSpPr>
          <p:cNvPr id="3" name="Content Placeholder 2"/>
          <p:cNvSpPr>
            <a:spLocks noGrp="1"/>
          </p:cNvSpPr>
          <p:nvPr>
            <p:ph idx="1"/>
          </p:nvPr>
        </p:nvSpPr>
        <p:spPr/>
        <p:txBody>
          <a:bodyPr/>
          <a:lstStyle/>
          <a:p>
            <a:r>
              <a:rPr lang="en-US" dirty="0"/>
              <a:t>Abstraction is your friend</a:t>
            </a:r>
          </a:p>
          <a:p>
            <a:pPr lvl="1"/>
            <a:r>
              <a:rPr lang="en-US" dirty="0"/>
              <a:t>Don’t pass 7 bools, pass an Options</a:t>
            </a:r>
          </a:p>
          <a:p>
            <a:pPr lvl="1"/>
            <a:r>
              <a:rPr lang="en-US" dirty="0"/>
              <a:t>Don’t pass 4 </a:t>
            </a:r>
            <a:r>
              <a:rPr lang="en-US" dirty="0" err="1"/>
              <a:t>ints</a:t>
            </a:r>
            <a:r>
              <a:rPr lang="en-US" dirty="0"/>
              <a:t>, pass a Rectangle or two Points</a:t>
            </a:r>
          </a:p>
          <a:p>
            <a:pPr lvl="1"/>
            <a:r>
              <a:rPr lang="en-US" dirty="0"/>
              <a:t>Don’t pass 3 strings and a float, pass an Order or Employee</a:t>
            </a:r>
          </a:p>
          <a:p>
            <a:r>
              <a:rPr lang="en-US" dirty="0"/>
              <a:t>Maybe this function needs 10 pieces of information because it’s really 3 functions, that could be called with smaller parameter lists?</a:t>
            </a:r>
          </a:p>
          <a:p>
            <a:r>
              <a:rPr lang="en-US" dirty="0"/>
              <a:t>Maybe this should be a member function of something that knows most of this already?</a:t>
            </a:r>
            <a:endParaRPr lang="en-CA" dirty="0"/>
          </a:p>
        </p:txBody>
      </p:sp>
      <p:sp>
        <p:nvSpPr>
          <p:cNvPr id="4" name="Date Placeholder 3">
            <a:extLst>
              <a:ext uri="{FF2B5EF4-FFF2-40B4-BE49-F238E27FC236}">
                <a16:creationId xmlns:a16="http://schemas.microsoft.com/office/drawing/2014/main" id="{8C04AA73-74B9-47BB-8794-31BAAB580C20}"/>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FF091732-3B01-4710-AA25-BF9AB4A2F45C}"/>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EFCB0B86-E05B-45DD-9307-4889953F32AD}"/>
              </a:ext>
            </a:extLst>
          </p:cNvPr>
          <p:cNvSpPr>
            <a:spLocks noGrp="1"/>
          </p:cNvSpPr>
          <p:nvPr>
            <p:ph type="sldNum" sz="quarter" idx="12"/>
          </p:nvPr>
        </p:nvSpPr>
        <p:spPr/>
        <p:txBody>
          <a:bodyPr/>
          <a:lstStyle/>
          <a:p>
            <a:fld id="{82CAE452-9501-4A12-BF0C-BB3D054DDEB2}" type="slidenum">
              <a:rPr lang="en-CA" smtClean="0"/>
              <a:t>23</a:t>
            </a:fld>
            <a:endParaRPr lang="en-CA"/>
          </a:p>
        </p:txBody>
      </p:sp>
    </p:spTree>
    <p:extLst>
      <p:ext uri="{BB962C8B-B14F-4D97-AF65-F5344CB8AC3E}">
        <p14:creationId xmlns:p14="http://schemas.microsoft.com/office/powerpoint/2010/main" val="2365583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10837"/>
            <a:ext cx="10515600" cy="665018"/>
          </a:xfrm>
        </p:spPr>
        <p:txBody>
          <a:bodyPr>
            <a:normAutofit fontScale="90000"/>
          </a:bodyPr>
          <a:lstStyle/>
          <a:p>
            <a:r>
              <a:rPr lang="en-US" dirty="0"/>
              <a:t>Don’t nest deeply – return early</a:t>
            </a:r>
            <a:endParaRPr lang="en-CA" dirty="0"/>
          </a:p>
        </p:txBody>
      </p:sp>
      <p:sp>
        <p:nvSpPr>
          <p:cNvPr id="3" name="Content Placeholder 2"/>
          <p:cNvSpPr>
            <a:spLocks noGrp="1"/>
          </p:cNvSpPr>
          <p:nvPr>
            <p:ph idx="1"/>
          </p:nvPr>
        </p:nvSpPr>
        <p:spPr>
          <a:xfrm>
            <a:off x="838200" y="775855"/>
            <a:ext cx="10515600" cy="5401108"/>
          </a:xfrm>
        </p:spPr>
        <p:txBody>
          <a:bodyPr>
            <a:noAutofit/>
          </a:bodyPr>
          <a:lstStyle/>
          <a:p>
            <a:pPr marL="0" indent="0">
              <a:spcBef>
                <a:spcPts val="0"/>
              </a:spcBef>
              <a:buNone/>
            </a:pPr>
            <a:r>
              <a:rPr lang="en-CA" sz="1400" dirty="0">
                <a:latin typeface="Consolas" panose="020B0609020204030204" pitchFamily="49" charset="0"/>
              </a:rPr>
              <a:t>bool Order::Calculate(double x, double y)</a:t>
            </a:r>
          </a:p>
          <a:p>
            <a:pPr marL="0" indent="0">
              <a:spcBef>
                <a:spcPts val="0"/>
              </a:spcBef>
              <a:buNone/>
            </a:pPr>
            <a:r>
              <a:rPr lang="en-CA" sz="1400" dirty="0">
                <a:latin typeface="Consolas" panose="020B0609020204030204" pitchFamily="49" charset="0"/>
              </a:rPr>
              <a:t>{</a:t>
            </a:r>
          </a:p>
          <a:p>
            <a:pPr marL="0" indent="0">
              <a:spcBef>
                <a:spcPts val="0"/>
              </a:spcBef>
              <a:buNone/>
            </a:pPr>
            <a:r>
              <a:rPr lang="en-CA" sz="1400" dirty="0">
                <a:latin typeface="Consolas" panose="020B0609020204030204" pitchFamily="49" charset="0"/>
              </a:rPr>
              <a:t>	if (x &lt; limit)</a:t>
            </a:r>
          </a:p>
          <a:p>
            <a:pPr marL="0" indent="0">
              <a:spcBef>
                <a:spcPts val="0"/>
              </a:spcBef>
              <a:buNone/>
            </a:pPr>
            <a:r>
              <a:rPr lang="en-CA" sz="1400" dirty="0">
                <a:latin typeface="Consolas" panose="020B0609020204030204" pitchFamily="49" charset="0"/>
              </a:rPr>
              <a:t>	{</a:t>
            </a:r>
          </a:p>
          <a:p>
            <a:pPr marL="0" indent="0">
              <a:spcBef>
                <a:spcPts val="0"/>
              </a:spcBef>
              <a:buNone/>
            </a:pPr>
            <a:r>
              <a:rPr lang="en-CA" sz="1400" dirty="0">
                <a:latin typeface="Consolas" panose="020B0609020204030204" pitchFamily="49" charset="0"/>
              </a:rPr>
              <a:t>		if (y &gt;= 0)</a:t>
            </a:r>
          </a:p>
          <a:p>
            <a:pPr marL="0" indent="0">
              <a:spcBef>
                <a:spcPts val="0"/>
              </a:spcBef>
              <a:buNone/>
            </a:pPr>
            <a:r>
              <a:rPr lang="en-CA" sz="1400" dirty="0">
                <a:latin typeface="Consolas" panose="020B0609020204030204" pitchFamily="49" charset="0"/>
              </a:rPr>
              <a:t>		{</a:t>
            </a:r>
          </a:p>
          <a:p>
            <a:pPr marL="0" indent="0">
              <a:spcBef>
                <a:spcPts val="0"/>
              </a:spcBef>
              <a:buNone/>
            </a:pPr>
            <a:r>
              <a:rPr lang="en-CA" sz="1400" dirty="0">
                <a:latin typeface="Consolas" panose="020B0609020204030204" pitchFamily="49" charset="0"/>
              </a:rPr>
              <a:t>			if (shipping)</a:t>
            </a:r>
          </a:p>
          <a:p>
            <a:pPr marL="0" indent="0">
              <a:spcBef>
                <a:spcPts val="0"/>
              </a:spcBef>
              <a:buNone/>
            </a:pPr>
            <a:r>
              <a:rPr lang="en-CA" sz="1400" dirty="0">
                <a:latin typeface="Consolas" panose="020B0609020204030204" pitchFamily="49" charset="0"/>
              </a:rPr>
              <a:t>			{</a:t>
            </a:r>
          </a:p>
          <a:p>
            <a:pPr marL="0" indent="0">
              <a:spcBef>
                <a:spcPts val="0"/>
              </a:spcBef>
              <a:buNone/>
            </a:pPr>
            <a:r>
              <a:rPr lang="en-CA" sz="1400" dirty="0">
                <a:latin typeface="Consolas" panose="020B0609020204030204" pitchFamily="49" charset="0"/>
              </a:rPr>
              <a:t>				//... actual calculation setting some member variable</a:t>
            </a:r>
          </a:p>
          <a:p>
            <a:pPr marL="0" indent="0">
              <a:spcBef>
                <a:spcPts val="0"/>
              </a:spcBef>
              <a:buNone/>
            </a:pPr>
            <a:r>
              <a:rPr lang="en-CA" sz="1400" dirty="0">
                <a:latin typeface="Consolas" panose="020B0609020204030204" pitchFamily="49" charset="0"/>
              </a:rPr>
              <a:t>				return true;</a:t>
            </a:r>
          </a:p>
          <a:p>
            <a:pPr marL="0" indent="0">
              <a:spcBef>
                <a:spcPts val="0"/>
              </a:spcBef>
              <a:buNone/>
            </a:pPr>
            <a:r>
              <a:rPr lang="en-CA" sz="1400" dirty="0">
                <a:latin typeface="Consolas" panose="020B0609020204030204" pitchFamily="49" charset="0"/>
              </a:rPr>
              <a:t>			}</a:t>
            </a:r>
          </a:p>
          <a:p>
            <a:pPr marL="0" indent="0">
              <a:spcBef>
                <a:spcPts val="0"/>
              </a:spcBef>
              <a:buNone/>
            </a:pPr>
            <a:r>
              <a:rPr lang="en-CA" sz="1400" dirty="0">
                <a:latin typeface="Consolas" panose="020B0609020204030204" pitchFamily="49" charset="0"/>
              </a:rPr>
              <a:t>			else</a:t>
            </a:r>
          </a:p>
          <a:p>
            <a:pPr marL="0" indent="0">
              <a:spcBef>
                <a:spcPts val="0"/>
              </a:spcBef>
              <a:buNone/>
            </a:pPr>
            <a:r>
              <a:rPr lang="en-CA" sz="1400" dirty="0">
                <a:latin typeface="Consolas" panose="020B0609020204030204" pitchFamily="49" charset="0"/>
              </a:rPr>
              <a:t>			{</a:t>
            </a:r>
          </a:p>
          <a:p>
            <a:pPr marL="0" indent="0">
              <a:spcBef>
                <a:spcPts val="0"/>
              </a:spcBef>
              <a:buNone/>
            </a:pPr>
            <a:r>
              <a:rPr lang="en-CA" sz="1400" dirty="0">
                <a:latin typeface="Consolas" panose="020B0609020204030204" pitchFamily="49" charset="0"/>
              </a:rPr>
              <a:t>				error = Errors::</a:t>
            </a:r>
            <a:r>
              <a:rPr lang="en-CA" sz="1400" dirty="0" err="1">
                <a:latin typeface="Consolas" panose="020B0609020204030204" pitchFamily="49" charset="0"/>
              </a:rPr>
              <a:t>NotShipping</a:t>
            </a:r>
            <a:r>
              <a:rPr lang="en-CA" sz="1400" dirty="0">
                <a:latin typeface="Consolas" panose="020B0609020204030204" pitchFamily="49" charset="0"/>
              </a:rPr>
              <a:t>;</a:t>
            </a:r>
          </a:p>
          <a:p>
            <a:pPr marL="0" indent="0">
              <a:spcBef>
                <a:spcPts val="0"/>
              </a:spcBef>
              <a:buNone/>
            </a:pPr>
            <a:r>
              <a:rPr lang="en-CA" sz="1400" dirty="0">
                <a:latin typeface="Consolas" panose="020B0609020204030204" pitchFamily="49" charset="0"/>
              </a:rPr>
              <a:t>				return false;</a:t>
            </a:r>
          </a:p>
          <a:p>
            <a:pPr marL="0" indent="0">
              <a:spcBef>
                <a:spcPts val="0"/>
              </a:spcBef>
              <a:buNone/>
            </a:pPr>
            <a:r>
              <a:rPr lang="en-CA" sz="1400" dirty="0">
                <a:latin typeface="Consolas" panose="020B0609020204030204" pitchFamily="49" charset="0"/>
              </a:rPr>
              <a:t>			}</a:t>
            </a:r>
          </a:p>
          <a:p>
            <a:pPr marL="0" indent="0">
              <a:spcBef>
                <a:spcPts val="0"/>
              </a:spcBef>
              <a:buNone/>
            </a:pPr>
            <a:r>
              <a:rPr lang="en-CA" sz="1400" dirty="0">
                <a:latin typeface="Consolas" panose="020B0609020204030204" pitchFamily="49" charset="0"/>
              </a:rPr>
              <a:t>		}</a:t>
            </a:r>
          </a:p>
          <a:p>
            <a:pPr marL="0" indent="0">
              <a:spcBef>
                <a:spcPts val="0"/>
              </a:spcBef>
              <a:buNone/>
            </a:pPr>
            <a:r>
              <a:rPr lang="en-CA" sz="1400" dirty="0">
                <a:latin typeface="Consolas" panose="020B0609020204030204" pitchFamily="49" charset="0"/>
              </a:rPr>
              <a:t>		else</a:t>
            </a:r>
          </a:p>
          <a:p>
            <a:pPr marL="0" indent="0">
              <a:spcBef>
                <a:spcPts val="0"/>
              </a:spcBef>
              <a:buNone/>
            </a:pPr>
            <a:r>
              <a:rPr lang="en-CA" sz="1400" dirty="0">
                <a:latin typeface="Consolas" panose="020B0609020204030204" pitchFamily="49" charset="0"/>
              </a:rPr>
              <a:t>		{</a:t>
            </a:r>
          </a:p>
          <a:p>
            <a:pPr marL="0" indent="0">
              <a:spcBef>
                <a:spcPts val="0"/>
              </a:spcBef>
              <a:buNone/>
            </a:pPr>
            <a:r>
              <a:rPr lang="en-CA" sz="1400" dirty="0">
                <a:latin typeface="Consolas" panose="020B0609020204030204" pitchFamily="49" charset="0"/>
              </a:rPr>
              <a:t>			error = Errors::</a:t>
            </a:r>
            <a:r>
              <a:rPr lang="en-CA" sz="1400" dirty="0" err="1">
                <a:latin typeface="Consolas" panose="020B0609020204030204" pitchFamily="49" charset="0"/>
              </a:rPr>
              <a:t>YNegative</a:t>
            </a:r>
            <a:r>
              <a:rPr lang="en-CA" sz="1400" dirty="0">
                <a:latin typeface="Consolas" panose="020B0609020204030204" pitchFamily="49" charset="0"/>
              </a:rPr>
              <a:t>;</a:t>
            </a:r>
          </a:p>
          <a:p>
            <a:pPr marL="0" indent="0">
              <a:spcBef>
                <a:spcPts val="0"/>
              </a:spcBef>
              <a:buNone/>
            </a:pPr>
            <a:r>
              <a:rPr lang="en-CA" sz="1400" dirty="0">
                <a:latin typeface="Consolas" panose="020B0609020204030204" pitchFamily="49" charset="0"/>
              </a:rPr>
              <a:t>			return false;</a:t>
            </a:r>
          </a:p>
          <a:p>
            <a:pPr marL="0" indent="0">
              <a:spcBef>
                <a:spcPts val="0"/>
              </a:spcBef>
              <a:buNone/>
            </a:pPr>
            <a:r>
              <a:rPr lang="en-CA" sz="1400" dirty="0">
                <a:latin typeface="Consolas" panose="020B0609020204030204" pitchFamily="49" charset="0"/>
              </a:rPr>
              <a:t>		}</a:t>
            </a:r>
          </a:p>
          <a:p>
            <a:pPr marL="0" indent="0">
              <a:spcBef>
                <a:spcPts val="0"/>
              </a:spcBef>
              <a:buNone/>
            </a:pPr>
            <a:endParaRPr lang="en-CA" sz="1400" dirty="0">
              <a:latin typeface="Consolas" panose="020B0609020204030204" pitchFamily="49" charset="0"/>
            </a:endParaRPr>
          </a:p>
          <a:p>
            <a:pPr marL="0" indent="0">
              <a:spcBef>
                <a:spcPts val="0"/>
              </a:spcBef>
              <a:buNone/>
            </a:pPr>
            <a:r>
              <a:rPr lang="en-CA" sz="1400" dirty="0">
                <a:latin typeface="Consolas" panose="020B0609020204030204" pitchFamily="49" charset="0"/>
              </a:rPr>
              <a:t>	}</a:t>
            </a:r>
          </a:p>
          <a:p>
            <a:pPr marL="0" indent="0">
              <a:spcBef>
                <a:spcPts val="0"/>
              </a:spcBef>
              <a:buNone/>
            </a:pPr>
            <a:r>
              <a:rPr lang="en-CA" sz="1400" dirty="0">
                <a:latin typeface="Consolas" panose="020B0609020204030204" pitchFamily="49" charset="0"/>
              </a:rPr>
              <a:t>	else</a:t>
            </a:r>
          </a:p>
          <a:p>
            <a:pPr marL="0" indent="0">
              <a:spcBef>
                <a:spcPts val="0"/>
              </a:spcBef>
              <a:buNone/>
            </a:pPr>
            <a:r>
              <a:rPr lang="en-CA" sz="1400" dirty="0">
                <a:latin typeface="Consolas" panose="020B0609020204030204" pitchFamily="49" charset="0"/>
              </a:rPr>
              <a:t>	{</a:t>
            </a:r>
          </a:p>
          <a:p>
            <a:pPr marL="0" indent="0">
              <a:spcBef>
                <a:spcPts val="0"/>
              </a:spcBef>
              <a:buNone/>
            </a:pPr>
            <a:r>
              <a:rPr lang="en-CA" sz="1400" dirty="0">
                <a:latin typeface="Consolas" panose="020B0609020204030204" pitchFamily="49" charset="0"/>
              </a:rPr>
              <a:t>		error = Errors::</a:t>
            </a:r>
            <a:r>
              <a:rPr lang="en-CA" sz="1400" dirty="0" err="1">
                <a:latin typeface="Consolas" panose="020B0609020204030204" pitchFamily="49" charset="0"/>
              </a:rPr>
              <a:t>XTooLarge</a:t>
            </a:r>
            <a:r>
              <a:rPr lang="en-CA" sz="1400" dirty="0">
                <a:latin typeface="Consolas" panose="020B0609020204030204" pitchFamily="49" charset="0"/>
              </a:rPr>
              <a:t>;</a:t>
            </a:r>
          </a:p>
          <a:p>
            <a:pPr marL="0" indent="0">
              <a:spcBef>
                <a:spcPts val="0"/>
              </a:spcBef>
              <a:buNone/>
            </a:pPr>
            <a:r>
              <a:rPr lang="en-CA" sz="1400" dirty="0">
                <a:latin typeface="Consolas" panose="020B0609020204030204" pitchFamily="49" charset="0"/>
              </a:rPr>
              <a:t>		return false;</a:t>
            </a:r>
          </a:p>
          <a:p>
            <a:pPr marL="0" indent="0">
              <a:spcBef>
                <a:spcPts val="0"/>
              </a:spcBef>
              <a:buNone/>
            </a:pPr>
            <a:r>
              <a:rPr lang="en-CA" sz="1400" dirty="0">
                <a:latin typeface="Consolas" panose="020B0609020204030204" pitchFamily="49" charset="0"/>
              </a:rPr>
              <a:t>	}</a:t>
            </a:r>
          </a:p>
          <a:p>
            <a:pPr marL="0" indent="0">
              <a:spcBef>
                <a:spcPts val="0"/>
              </a:spcBef>
              <a:buNone/>
            </a:pPr>
            <a:endParaRPr lang="en-CA" sz="1400" dirty="0">
              <a:latin typeface="Consolas" panose="020B0609020204030204" pitchFamily="49" charset="0"/>
            </a:endParaRPr>
          </a:p>
          <a:p>
            <a:pPr marL="0" indent="0">
              <a:spcBef>
                <a:spcPts val="0"/>
              </a:spcBef>
              <a:buNone/>
            </a:pPr>
            <a:r>
              <a:rPr lang="en-CA" sz="1400" dirty="0">
                <a:latin typeface="Consolas" panose="020B0609020204030204" pitchFamily="49" charset="0"/>
              </a:rPr>
              <a:t>}</a:t>
            </a:r>
          </a:p>
          <a:p>
            <a:pPr marL="0" indent="0">
              <a:spcBef>
                <a:spcPts val="0"/>
              </a:spcBef>
              <a:buNone/>
            </a:pPr>
            <a:endParaRPr lang="en-CA" sz="1400" dirty="0">
              <a:latin typeface="Consolas" panose="020B0609020204030204" pitchFamily="49" charset="0"/>
            </a:endParaRPr>
          </a:p>
        </p:txBody>
      </p:sp>
      <p:sp>
        <p:nvSpPr>
          <p:cNvPr id="4" name="Rectangle 3">
            <a:extLst>
              <a:ext uri="{FF2B5EF4-FFF2-40B4-BE49-F238E27FC236}">
                <a16:creationId xmlns:a16="http://schemas.microsoft.com/office/drawing/2014/main" id="{0926EC7D-7D5E-4725-829D-A305A7345FBA}"/>
              </a:ext>
            </a:extLst>
          </p:cNvPr>
          <p:cNvSpPr/>
          <p:nvPr/>
        </p:nvSpPr>
        <p:spPr>
          <a:xfrm>
            <a:off x="4499802" y="2202238"/>
            <a:ext cx="5449416" cy="600293"/>
          </a:xfrm>
          <a:prstGeom prst="rect">
            <a:avLst/>
          </a:prstGeom>
          <a:solidFill>
            <a:schemeClr val="accent1">
              <a:alpha val="2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Date Placeholder 4">
            <a:extLst>
              <a:ext uri="{FF2B5EF4-FFF2-40B4-BE49-F238E27FC236}">
                <a16:creationId xmlns:a16="http://schemas.microsoft.com/office/drawing/2014/main" id="{B9022372-B2FA-4AD2-A9C7-09DE921AFDF3}"/>
              </a:ext>
            </a:extLst>
          </p:cNvPr>
          <p:cNvSpPr>
            <a:spLocks noGrp="1"/>
          </p:cNvSpPr>
          <p:nvPr>
            <p:ph type="dt" sz="half" idx="10"/>
          </p:nvPr>
        </p:nvSpPr>
        <p:spPr/>
        <p:txBody>
          <a:bodyPr/>
          <a:lstStyle/>
          <a:p>
            <a:r>
              <a:rPr lang="en-US"/>
              <a:t>October 2018, Pacific++</a:t>
            </a:r>
            <a:endParaRPr lang="en-CA" dirty="0"/>
          </a:p>
        </p:txBody>
      </p:sp>
      <p:sp>
        <p:nvSpPr>
          <p:cNvPr id="6" name="Footer Placeholder 5">
            <a:extLst>
              <a:ext uri="{FF2B5EF4-FFF2-40B4-BE49-F238E27FC236}">
                <a16:creationId xmlns:a16="http://schemas.microsoft.com/office/drawing/2014/main" id="{7F984C28-4000-4303-9E09-B37FA15FD4EE}"/>
              </a:ext>
            </a:extLst>
          </p:cNvPr>
          <p:cNvSpPr>
            <a:spLocks noGrp="1"/>
          </p:cNvSpPr>
          <p:nvPr>
            <p:ph type="ftr" sz="quarter" idx="11"/>
          </p:nvPr>
        </p:nvSpPr>
        <p:spPr/>
        <p:txBody>
          <a:bodyPr/>
          <a:lstStyle/>
          <a:p>
            <a:r>
              <a:rPr lang="en-CA"/>
              <a:t>Kate Gregory       @gregcons</a:t>
            </a:r>
            <a:endParaRPr lang="en-CA" dirty="0"/>
          </a:p>
        </p:txBody>
      </p:sp>
      <p:sp>
        <p:nvSpPr>
          <p:cNvPr id="7" name="Slide Number Placeholder 6">
            <a:extLst>
              <a:ext uri="{FF2B5EF4-FFF2-40B4-BE49-F238E27FC236}">
                <a16:creationId xmlns:a16="http://schemas.microsoft.com/office/drawing/2014/main" id="{C54F316A-FB73-4B05-BB1B-6F95F9EDC15D}"/>
              </a:ext>
            </a:extLst>
          </p:cNvPr>
          <p:cNvSpPr>
            <a:spLocks noGrp="1"/>
          </p:cNvSpPr>
          <p:nvPr>
            <p:ph type="sldNum" sz="quarter" idx="12"/>
          </p:nvPr>
        </p:nvSpPr>
        <p:spPr/>
        <p:txBody>
          <a:bodyPr/>
          <a:lstStyle/>
          <a:p>
            <a:fld id="{82CAE452-9501-4A12-BF0C-BB3D054DDEB2}" type="slidenum">
              <a:rPr lang="en-CA" smtClean="0"/>
              <a:t>24</a:t>
            </a:fld>
            <a:endParaRPr lang="en-CA"/>
          </a:p>
        </p:txBody>
      </p:sp>
    </p:spTree>
    <p:extLst>
      <p:ext uri="{BB962C8B-B14F-4D97-AF65-F5344CB8AC3E}">
        <p14:creationId xmlns:p14="http://schemas.microsoft.com/office/powerpoint/2010/main" val="3719478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90946"/>
            <a:ext cx="10515600" cy="665018"/>
          </a:xfrm>
        </p:spPr>
        <p:txBody>
          <a:bodyPr>
            <a:normAutofit fontScale="90000"/>
          </a:bodyPr>
          <a:lstStyle/>
          <a:p>
            <a:r>
              <a:rPr lang="en-US" dirty="0"/>
              <a:t>Don’t nest deeply – return early</a:t>
            </a:r>
            <a:endParaRPr lang="en-CA" dirty="0"/>
          </a:p>
        </p:txBody>
      </p:sp>
      <p:sp>
        <p:nvSpPr>
          <p:cNvPr id="3" name="Content Placeholder 2"/>
          <p:cNvSpPr>
            <a:spLocks noGrp="1"/>
          </p:cNvSpPr>
          <p:nvPr>
            <p:ph idx="1"/>
          </p:nvPr>
        </p:nvSpPr>
        <p:spPr>
          <a:xfrm>
            <a:off x="838200" y="1108363"/>
            <a:ext cx="10515600" cy="5068599"/>
          </a:xfrm>
        </p:spPr>
        <p:txBody>
          <a:bodyPr>
            <a:noAutofit/>
          </a:bodyPr>
          <a:lstStyle/>
          <a:p>
            <a:pPr marL="0" indent="0">
              <a:spcBef>
                <a:spcPts val="0"/>
              </a:spcBef>
              <a:buNone/>
            </a:pPr>
            <a:r>
              <a:rPr lang="en-CA" sz="2000" dirty="0">
                <a:latin typeface="Consolas" panose="020B0609020204030204" pitchFamily="49" charset="0"/>
              </a:rPr>
              <a:t>bool Order::Calculate(double x, double y)</a:t>
            </a:r>
          </a:p>
          <a:p>
            <a:pPr marL="0" indent="0">
              <a:spcBef>
                <a:spcPts val="0"/>
              </a:spcBef>
              <a:buNone/>
            </a:pPr>
            <a:r>
              <a:rPr lang="en-CA" sz="2000" dirty="0">
                <a:latin typeface="Consolas" panose="020B0609020204030204" pitchFamily="49" charset="0"/>
              </a:rPr>
              <a:t>{</a:t>
            </a:r>
          </a:p>
          <a:p>
            <a:pPr marL="0" indent="0">
              <a:spcBef>
                <a:spcPts val="0"/>
              </a:spcBef>
              <a:buNone/>
            </a:pPr>
            <a:r>
              <a:rPr lang="en-CA" sz="2000" dirty="0">
                <a:latin typeface="Consolas" panose="020B0609020204030204" pitchFamily="49" charset="0"/>
              </a:rPr>
              <a:t>	if (x &gt;= limit)</a:t>
            </a:r>
          </a:p>
          <a:p>
            <a:pPr marL="0" indent="0">
              <a:spcBef>
                <a:spcPts val="0"/>
              </a:spcBef>
              <a:buNone/>
            </a:pPr>
            <a:r>
              <a:rPr lang="en-CA" sz="2000" dirty="0">
                <a:latin typeface="Consolas" panose="020B0609020204030204" pitchFamily="49" charset="0"/>
              </a:rPr>
              <a:t>	{</a:t>
            </a:r>
          </a:p>
          <a:p>
            <a:pPr marL="0" indent="0">
              <a:spcBef>
                <a:spcPts val="0"/>
              </a:spcBef>
              <a:buNone/>
            </a:pPr>
            <a:r>
              <a:rPr lang="en-CA" sz="2000" dirty="0">
                <a:latin typeface="Consolas" panose="020B0609020204030204" pitchFamily="49" charset="0"/>
              </a:rPr>
              <a:t>		error = Errors::</a:t>
            </a:r>
            <a:r>
              <a:rPr lang="en-CA" sz="2000" dirty="0" err="1">
                <a:latin typeface="Consolas" panose="020B0609020204030204" pitchFamily="49" charset="0"/>
              </a:rPr>
              <a:t>XTooLarge</a:t>
            </a:r>
            <a:r>
              <a:rPr lang="en-CA" sz="2000" dirty="0">
                <a:latin typeface="Consolas" panose="020B0609020204030204" pitchFamily="49" charset="0"/>
              </a:rPr>
              <a:t>;</a:t>
            </a:r>
          </a:p>
          <a:p>
            <a:pPr marL="0" indent="0">
              <a:spcBef>
                <a:spcPts val="0"/>
              </a:spcBef>
              <a:buNone/>
            </a:pPr>
            <a:r>
              <a:rPr lang="en-CA" sz="2000" dirty="0">
                <a:latin typeface="Consolas" panose="020B0609020204030204" pitchFamily="49" charset="0"/>
              </a:rPr>
              <a:t>		return false;</a:t>
            </a:r>
          </a:p>
          <a:p>
            <a:pPr marL="0" indent="0">
              <a:spcBef>
                <a:spcPts val="0"/>
              </a:spcBef>
              <a:buNone/>
            </a:pPr>
            <a:r>
              <a:rPr lang="en-CA" sz="2000" dirty="0">
                <a:latin typeface="Consolas" panose="020B0609020204030204" pitchFamily="49" charset="0"/>
              </a:rPr>
              <a:t>	}</a:t>
            </a:r>
          </a:p>
          <a:p>
            <a:pPr marL="0" indent="0">
              <a:spcBef>
                <a:spcPts val="0"/>
              </a:spcBef>
              <a:buNone/>
            </a:pPr>
            <a:r>
              <a:rPr lang="en-CA" sz="2000" dirty="0">
                <a:latin typeface="Consolas" panose="020B0609020204030204" pitchFamily="49" charset="0"/>
              </a:rPr>
              <a:t>	if (y &lt; 0)</a:t>
            </a:r>
          </a:p>
          <a:p>
            <a:pPr marL="0" indent="0">
              <a:spcBef>
                <a:spcPts val="0"/>
              </a:spcBef>
              <a:buNone/>
            </a:pPr>
            <a:r>
              <a:rPr lang="en-CA" sz="2000" dirty="0">
                <a:latin typeface="Consolas" panose="020B0609020204030204" pitchFamily="49" charset="0"/>
              </a:rPr>
              <a:t>	{</a:t>
            </a:r>
          </a:p>
          <a:p>
            <a:pPr marL="0" indent="0">
              <a:spcBef>
                <a:spcPts val="0"/>
              </a:spcBef>
              <a:buNone/>
            </a:pPr>
            <a:r>
              <a:rPr lang="en-CA" sz="2000" dirty="0">
                <a:latin typeface="Consolas" panose="020B0609020204030204" pitchFamily="49" charset="0"/>
              </a:rPr>
              <a:t>		error = Errors::</a:t>
            </a:r>
            <a:r>
              <a:rPr lang="en-CA" sz="2000" dirty="0" err="1">
                <a:latin typeface="Consolas" panose="020B0609020204030204" pitchFamily="49" charset="0"/>
              </a:rPr>
              <a:t>YNegative</a:t>
            </a:r>
            <a:r>
              <a:rPr lang="en-CA" sz="2000" dirty="0">
                <a:latin typeface="Consolas" panose="020B0609020204030204" pitchFamily="49" charset="0"/>
              </a:rPr>
              <a:t>;</a:t>
            </a:r>
          </a:p>
          <a:p>
            <a:pPr marL="0" indent="0">
              <a:spcBef>
                <a:spcPts val="0"/>
              </a:spcBef>
              <a:buNone/>
            </a:pPr>
            <a:r>
              <a:rPr lang="en-CA" sz="2000" dirty="0">
                <a:latin typeface="Consolas" panose="020B0609020204030204" pitchFamily="49" charset="0"/>
              </a:rPr>
              <a:t>		return false;</a:t>
            </a:r>
          </a:p>
          <a:p>
            <a:pPr marL="0" indent="0">
              <a:spcBef>
                <a:spcPts val="0"/>
              </a:spcBef>
              <a:buNone/>
            </a:pPr>
            <a:r>
              <a:rPr lang="en-CA" sz="2000" dirty="0">
                <a:latin typeface="Consolas" panose="020B0609020204030204" pitchFamily="49" charset="0"/>
              </a:rPr>
              <a:t>	}</a:t>
            </a:r>
          </a:p>
          <a:p>
            <a:pPr marL="0" indent="0">
              <a:spcBef>
                <a:spcPts val="0"/>
              </a:spcBef>
              <a:buNone/>
            </a:pPr>
            <a:r>
              <a:rPr lang="en-CA" sz="2000" dirty="0">
                <a:latin typeface="Consolas" panose="020B0609020204030204" pitchFamily="49" charset="0"/>
              </a:rPr>
              <a:t>	if (!shipping)</a:t>
            </a:r>
          </a:p>
          <a:p>
            <a:pPr marL="0" indent="0">
              <a:spcBef>
                <a:spcPts val="0"/>
              </a:spcBef>
              <a:buNone/>
            </a:pPr>
            <a:r>
              <a:rPr lang="en-CA" sz="2000" dirty="0">
                <a:latin typeface="Consolas" panose="020B0609020204030204" pitchFamily="49" charset="0"/>
              </a:rPr>
              <a:t>	{</a:t>
            </a:r>
          </a:p>
          <a:p>
            <a:pPr marL="0" indent="0">
              <a:spcBef>
                <a:spcPts val="0"/>
              </a:spcBef>
              <a:buNone/>
            </a:pPr>
            <a:r>
              <a:rPr lang="en-CA" sz="2000" dirty="0">
                <a:latin typeface="Consolas" panose="020B0609020204030204" pitchFamily="49" charset="0"/>
              </a:rPr>
              <a:t>		error = Errors::</a:t>
            </a:r>
            <a:r>
              <a:rPr lang="en-CA" sz="2000" dirty="0" err="1">
                <a:latin typeface="Consolas" panose="020B0609020204030204" pitchFamily="49" charset="0"/>
              </a:rPr>
              <a:t>NotShipping</a:t>
            </a:r>
            <a:r>
              <a:rPr lang="en-CA" sz="2000" dirty="0">
                <a:latin typeface="Consolas" panose="020B0609020204030204" pitchFamily="49" charset="0"/>
              </a:rPr>
              <a:t>;</a:t>
            </a:r>
          </a:p>
          <a:p>
            <a:pPr marL="0" indent="0">
              <a:spcBef>
                <a:spcPts val="0"/>
              </a:spcBef>
              <a:buNone/>
            </a:pPr>
            <a:r>
              <a:rPr lang="en-CA" sz="2000" dirty="0">
                <a:latin typeface="Consolas" panose="020B0609020204030204" pitchFamily="49" charset="0"/>
              </a:rPr>
              <a:t>		return false;</a:t>
            </a:r>
          </a:p>
          <a:p>
            <a:pPr marL="0" indent="0">
              <a:spcBef>
                <a:spcPts val="0"/>
              </a:spcBef>
              <a:buNone/>
            </a:pPr>
            <a:r>
              <a:rPr lang="en-CA" sz="2000" dirty="0">
                <a:latin typeface="Consolas" panose="020B0609020204030204" pitchFamily="49" charset="0"/>
              </a:rPr>
              <a:t>	}</a:t>
            </a:r>
          </a:p>
          <a:p>
            <a:pPr marL="0" indent="0">
              <a:spcBef>
                <a:spcPts val="0"/>
              </a:spcBef>
              <a:buNone/>
            </a:pPr>
            <a:r>
              <a:rPr lang="en-CA" sz="2000" dirty="0">
                <a:latin typeface="Consolas" panose="020B0609020204030204" pitchFamily="49" charset="0"/>
              </a:rPr>
              <a:t>	//... actual calculation setting some member variable</a:t>
            </a:r>
          </a:p>
          <a:p>
            <a:pPr marL="0" indent="0">
              <a:spcBef>
                <a:spcPts val="0"/>
              </a:spcBef>
              <a:buNone/>
            </a:pPr>
            <a:r>
              <a:rPr lang="en-CA" sz="2000" dirty="0">
                <a:latin typeface="Consolas" panose="020B0609020204030204" pitchFamily="49" charset="0"/>
              </a:rPr>
              <a:t>	return true;</a:t>
            </a:r>
          </a:p>
          <a:p>
            <a:pPr marL="0" indent="0">
              <a:spcBef>
                <a:spcPts val="0"/>
              </a:spcBef>
              <a:buNone/>
            </a:pPr>
            <a:r>
              <a:rPr lang="en-CA" sz="2000" dirty="0">
                <a:latin typeface="Consolas" panose="020B0609020204030204" pitchFamily="49" charset="0"/>
              </a:rPr>
              <a:t>}</a:t>
            </a:r>
          </a:p>
        </p:txBody>
      </p:sp>
      <p:sp>
        <p:nvSpPr>
          <p:cNvPr id="4" name="Rectangle 3">
            <a:extLst>
              <a:ext uri="{FF2B5EF4-FFF2-40B4-BE49-F238E27FC236}">
                <a16:creationId xmlns:a16="http://schemas.microsoft.com/office/drawing/2014/main" id="{7CC55DB8-D255-4823-B5F1-A4E2CFA3A8A9}"/>
              </a:ext>
            </a:extLst>
          </p:cNvPr>
          <p:cNvSpPr/>
          <p:nvPr/>
        </p:nvSpPr>
        <p:spPr>
          <a:xfrm>
            <a:off x="1688363" y="5749637"/>
            <a:ext cx="7796831" cy="698930"/>
          </a:xfrm>
          <a:prstGeom prst="rect">
            <a:avLst/>
          </a:prstGeom>
          <a:solidFill>
            <a:schemeClr val="accent1">
              <a:alpha val="2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CA"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Date Placeholder 4">
            <a:extLst>
              <a:ext uri="{FF2B5EF4-FFF2-40B4-BE49-F238E27FC236}">
                <a16:creationId xmlns:a16="http://schemas.microsoft.com/office/drawing/2014/main" id="{E4B5E511-E793-41BA-903C-96902D40C797}"/>
              </a:ext>
            </a:extLst>
          </p:cNvPr>
          <p:cNvSpPr>
            <a:spLocks noGrp="1"/>
          </p:cNvSpPr>
          <p:nvPr>
            <p:ph type="dt" sz="half" idx="10"/>
          </p:nvPr>
        </p:nvSpPr>
        <p:spPr/>
        <p:txBody>
          <a:bodyPr/>
          <a:lstStyle/>
          <a:p>
            <a:r>
              <a:rPr lang="en-US"/>
              <a:t>October 2018, Pacific++</a:t>
            </a:r>
            <a:endParaRPr lang="en-CA" dirty="0"/>
          </a:p>
        </p:txBody>
      </p:sp>
      <p:sp>
        <p:nvSpPr>
          <p:cNvPr id="6" name="Footer Placeholder 5">
            <a:extLst>
              <a:ext uri="{FF2B5EF4-FFF2-40B4-BE49-F238E27FC236}">
                <a16:creationId xmlns:a16="http://schemas.microsoft.com/office/drawing/2014/main" id="{0C061FC9-6347-45A0-A87A-040C3D9CC62D}"/>
              </a:ext>
            </a:extLst>
          </p:cNvPr>
          <p:cNvSpPr>
            <a:spLocks noGrp="1"/>
          </p:cNvSpPr>
          <p:nvPr>
            <p:ph type="ftr" sz="quarter" idx="11"/>
          </p:nvPr>
        </p:nvSpPr>
        <p:spPr/>
        <p:txBody>
          <a:bodyPr/>
          <a:lstStyle/>
          <a:p>
            <a:r>
              <a:rPr lang="en-CA"/>
              <a:t>Kate Gregory       @gregcons</a:t>
            </a:r>
            <a:endParaRPr lang="en-CA" dirty="0"/>
          </a:p>
        </p:txBody>
      </p:sp>
      <p:sp>
        <p:nvSpPr>
          <p:cNvPr id="7" name="Slide Number Placeholder 6">
            <a:extLst>
              <a:ext uri="{FF2B5EF4-FFF2-40B4-BE49-F238E27FC236}">
                <a16:creationId xmlns:a16="http://schemas.microsoft.com/office/drawing/2014/main" id="{C3210AF5-00E4-4C03-A8BC-FC8282EBD6DF}"/>
              </a:ext>
            </a:extLst>
          </p:cNvPr>
          <p:cNvSpPr>
            <a:spLocks noGrp="1"/>
          </p:cNvSpPr>
          <p:nvPr>
            <p:ph type="sldNum" sz="quarter" idx="12"/>
          </p:nvPr>
        </p:nvSpPr>
        <p:spPr/>
        <p:txBody>
          <a:bodyPr/>
          <a:lstStyle/>
          <a:p>
            <a:fld id="{82CAE452-9501-4A12-BF0C-BB3D054DDEB2}" type="slidenum">
              <a:rPr lang="en-CA" smtClean="0"/>
              <a:t>25</a:t>
            </a:fld>
            <a:endParaRPr lang="en-CA"/>
          </a:p>
        </p:txBody>
      </p:sp>
    </p:spTree>
    <p:extLst>
      <p:ext uri="{BB962C8B-B14F-4D97-AF65-F5344CB8AC3E}">
        <p14:creationId xmlns:p14="http://schemas.microsoft.com/office/powerpoint/2010/main" val="288805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Const</a:t>
            </a:r>
            <a:r>
              <a:rPr lang="en-US" dirty="0"/>
              <a:t> all the things</a:t>
            </a:r>
            <a:endParaRPr lang="en-CA" dirty="0"/>
          </a:p>
        </p:txBody>
      </p:sp>
      <p:sp>
        <p:nvSpPr>
          <p:cNvPr id="3" name="Content Placeholder 2"/>
          <p:cNvSpPr>
            <a:spLocks noGrp="1"/>
          </p:cNvSpPr>
          <p:nvPr>
            <p:ph idx="1"/>
          </p:nvPr>
        </p:nvSpPr>
        <p:spPr/>
        <p:txBody>
          <a:bodyPr/>
          <a:lstStyle/>
          <a:p>
            <a:r>
              <a:rPr lang="en-US" dirty="0"/>
              <a:t>Beyond just “</a:t>
            </a:r>
            <a:r>
              <a:rPr lang="en-US" dirty="0" err="1"/>
              <a:t>const</a:t>
            </a:r>
            <a:r>
              <a:rPr lang="en-US" dirty="0"/>
              <a:t> correctness”</a:t>
            </a:r>
          </a:p>
          <a:p>
            <a:r>
              <a:rPr lang="en-US" dirty="0"/>
              <a:t>Mark everything </a:t>
            </a:r>
            <a:r>
              <a:rPr lang="en-US" dirty="0" err="1"/>
              <a:t>const</a:t>
            </a:r>
            <a:r>
              <a:rPr lang="en-US" dirty="0"/>
              <a:t> that you possibly can</a:t>
            </a:r>
          </a:p>
          <a:p>
            <a:r>
              <a:rPr lang="en-US" dirty="0"/>
              <a:t>To lower the cognitive burden of future readers</a:t>
            </a:r>
          </a:p>
          <a:p>
            <a:pPr lvl="1"/>
            <a:r>
              <a:rPr lang="en-US" dirty="0"/>
              <a:t>Yes, there are 10 local variables here, but only 2 of them vary</a:t>
            </a:r>
          </a:p>
          <a:p>
            <a:r>
              <a:rPr lang="en-US" dirty="0"/>
              <a:t>Also a reason to avoid out </a:t>
            </a:r>
            <a:r>
              <a:rPr lang="en-US" dirty="0" err="1"/>
              <a:t>params</a:t>
            </a:r>
            <a:r>
              <a:rPr lang="en-US" dirty="0"/>
              <a:t> and in/out </a:t>
            </a:r>
            <a:r>
              <a:rPr lang="en-US" dirty="0" err="1"/>
              <a:t>params</a:t>
            </a:r>
            <a:r>
              <a:rPr lang="en-US" dirty="0"/>
              <a:t> in functions</a:t>
            </a:r>
          </a:p>
          <a:p>
            <a:pPr lvl="1"/>
            <a:r>
              <a:rPr lang="en-US" dirty="0"/>
              <a:t>Return a </a:t>
            </a:r>
            <a:r>
              <a:rPr lang="en-US" dirty="0" err="1"/>
              <a:t>struct</a:t>
            </a:r>
            <a:r>
              <a:rPr lang="en-US" dirty="0"/>
              <a:t> or </a:t>
            </a:r>
            <a:r>
              <a:rPr lang="en-US" dirty="0" err="1"/>
              <a:t>std</a:t>
            </a:r>
            <a:r>
              <a:rPr lang="en-US" dirty="0"/>
              <a:t>::optional or even a </a:t>
            </a:r>
            <a:r>
              <a:rPr lang="en-US" dirty="0" err="1"/>
              <a:t>std</a:t>
            </a:r>
            <a:r>
              <a:rPr lang="en-US"/>
              <a:t>::tuple</a:t>
            </a:r>
          </a:p>
          <a:p>
            <a:pPr lvl="1"/>
            <a:r>
              <a:rPr lang="en-US"/>
              <a:t>Perhaps this should be a member function of the in/out thing</a:t>
            </a:r>
            <a:endParaRPr lang="en-US" dirty="0"/>
          </a:p>
          <a:p>
            <a:pPr lvl="2"/>
            <a:r>
              <a:rPr lang="en-US" dirty="0"/>
              <a:t>Abstraction again</a:t>
            </a:r>
            <a:endParaRPr lang="en-CA" dirty="0"/>
          </a:p>
        </p:txBody>
      </p:sp>
      <p:sp>
        <p:nvSpPr>
          <p:cNvPr id="4" name="Date Placeholder 3">
            <a:extLst>
              <a:ext uri="{FF2B5EF4-FFF2-40B4-BE49-F238E27FC236}">
                <a16:creationId xmlns:a16="http://schemas.microsoft.com/office/drawing/2014/main" id="{01CBBDE0-89BE-4070-A40A-4E23CFECE2F9}"/>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90D10F57-F873-459B-A7A9-5AD1CD401FBE}"/>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A83DA7CE-5EA7-406E-B374-A1D973C72039}"/>
              </a:ext>
            </a:extLst>
          </p:cNvPr>
          <p:cNvSpPr>
            <a:spLocks noGrp="1"/>
          </p:cNvSpPr>
          <p:nvPr>
            <p:ph type="sldNum" sz="quarter" idx="12"/>
          </p:nvPr>
        </p:nvSpPr>
        <p:spPr/>
        <p:txBody>
          <a:bodyPr/>
          <a:lstStyle/>
          <a:p>
            <a:fld id="{82CAE452-9501-4A12-BF0C-BB3D054DDEB2}" type="slidenum">
              <a:rPr lang="en-CA" smtClean="0"/>
              <a:t>26</a:t>
            </a:fld>
            <a:endParaRPr lang="en-CA"/>
          </a:p>
        </p:txBody>
      </p:sp>
    </p:spTree>
    <p:extLst>
      <p:ext uri="{BB962C8B-B14F-4D97-AF65-F5344CB8AC3E}">
        <p14:creationId xmlns:p14="http://schemas.microsoft.com/office/powerpoint/2010/main" val="412987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Keep up with the standard</a:t>
            </a:r>
            <a:endParaRPr lang="en-CA" dirty="0"/>
          </a:p>
        </p:txBody>
      </p:sp>
      <p:sp>
        <p:nvSpPr>
          <p:cNvPr id="3" name="Content Placeholder 2"/>
          <p:cNvSpPr>
            <a:spLocks noGrp="1"/>
          </p:cNvSpPr>
          <p:nvPr>
            <p:ph idx="1"/>
          </p:nvPr>
        </p:nvSpPr>
        <p:spPr/>
        <p:txBody>
          <a:bodyPr/>
          <a:lstStyle/>
          <a:p>
            <a:r>
              <a:rPr lang="en-US" dirty="0"/>
              <a:t>The </a:t>
            </a:r>
            <a:r>
              <a:rPr lang="en-US" i="1" dirty="0"/>
              <a:t>mutable</a:t>
            </a:r>
            <a:r>
              <a:rPr lang="en-US" dirty="0"/>
              <a:t> keyword is 25 years old yet people don’t know it</a:t>
            </a:r>
          </a:p>
          <a:p>
            <a:pPr lvl="1"/>
            <a:r>
              <a:rPr lang="en-US" dirty="0"/>
              <a:t>Lets you stay more const correct than you otherwise would be </a:t>
            </a:r>
          </a:p>
          <a:p>
            <a:pPr lvl="1"/>
            <a:r>
              <a:rPr lang="en-US" dirty="0"/>
              <a:t>Yes, yes, thread-safe, but…</a:t>
            </a:r>
          </a:p>
          <a:p>
            <a:r>
              <a:rPr lang="en-US" dirty="0"/>
              <a:t>Use ranged-for loops if you must use loops</a:t>
            </a:r>
          </a:p>
          <a:p>
            <a:r>
              <a:rPr lang="en-US" dirty="0"/>
              <a:t>Instead of making certain constructors private to prevent others creating or copying objects, make them </a:t>
            </a:r>
            <a:r>
              <a:rPr lang="en-US" i="1" dirty="0"/>
              <a:t>deleted</a:t>
            </a:r>
          </a:p>
          <a:p>
            <a:r>
              <a:rPr lang="en-US" dirty="0"/>
              <a:t>Use non static member initializers</a:t>
            </a:r>
          </a:p>
          <a:p>
            <a:r>
              <a:rPr lang="en-US" dirty="0"/>
              <a:t>Use the library</a:t>
            </a:r>
            <a:endParaRPr lang="en-CA" dirty="0"/>
          </a:p>
        </p:txBody>
      </p:sp>
      <p:sp>
        <p:nvSpPr>
          <p:cNvPr id="4" name="Date Placeholder 3">
            <a:extLst>
              <a:ext uri="{FF2B5EF4-FFF2-40B4-BE49-F238E27FC236}">
                <a16:creationId xmlns:a16="http://schemas.microsoft.com/office/drawing/2014/main" id="{A3E6AAAF-C7DA-4818-901A-FA3E75E31EFD}"/>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36AD80D8-4E95-4F8C-84AA-0B5B1AE2832E}"/>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A1EED4A1-1003-419B-9CA7-46D15F3F0830}"/>
              </a:ext>
            </a:extLst>
          </p:cNvPr>
          <p:cNvSpPr>
            <a:spLocks noGrp="1"/>
          </p:cNvSpPr>
          <p:nvPr>
            <p:ph type="sldNum" sz="quarter" idx="12"/>
          </p:nvPr>
        </p:nvSpPr>
        <p:spPr/>
        <p:txBody>
          <a:bodyPr/>
          <a:lstStyle/>
          <a:p>
            <a:fld id="{82CAE452-9501-4A12-BF0C-BB3D054DDEB2}" type="slidenum">
              <a:rPr lang="en-CA" smtClean="0"/>
              <a:t>27</a:t>
            </a:fld>
            <a:endParaRPr lang="en-CA"/>
          </a:p>
        </p:txBody>
      </p:sp>
    </p:spTree>
    <p:extLst>
      <p:ext uri="{BB962C8B-B14F-4D97-AF65-F5344CB8AC3E}">
        <p14:creationId xmlns:p14="http://schemas.microsoft.com/office/powerpoint/2010/main" val="3434138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85800" y="753532"/>
            <a:ext cx="10820400" cy="4073649"/>
          </a:xfrm>
        </p:spPr>
        <p:txBody>
          <a:bodyPr>
            <a:normAutofit/>
          </a:bodyPr>
          <a:lstStyle/>
          <a:p>
            <a:r>
              <a:rPr lang="en-CA" sz="5400" dirty="0"/>
              <a:t>Programming is a social activity in which communication is a vital skill. The code you leave behind speaks. </a:t>
            </a:r>
          </a:p>
        </p:txBody>
      </p:sp>
      <p:sp>
        <p:nvSpPr>
          <p:cNvPr id="2" name="Date Placeholder 1">
            <a:extLst>
              <a:ext uri="{FF2B5EF4-FFF2-40B4-BE49-F238E27FC236}">
                <a16:creationId xmlns:a16="http://schemas.microsoft.com/office/drawing/2014/main" id="{7B46FD01-43E6-4D2A-ABD2-2CE5532539AF}"/>
              </a:ext>
            </a:extLst>
          </p:cNvPr>
          <p:cNvSpPr>
            <a:spLocks noGrp="1"/>
          </p:cNvSpPr>
          <p:nvPr>
            <p:ph type="dt" sz="half" idx="10"/>
          </p:nvPr>
        </p:nvSpPr>
        <p:spPr/>
        <p:txBody>
          <a:bodyPr/>
          <a:lstStyle/>
          <a:p>
            <a:r>
              <a:rPr lang="en-US"/>
              <a:t>October 2018, Pacific++</a:t>
            </a:r>
            <a:endParaRPr lang="en-CA"/>
          </a:p>
        </p:txBody>
      </p:sp>
      <p:sp>
        <p:nvSpPr>
          <p:cNvPr id="3" name="Footer Placeholder 2">
            <a:extLst>
              <a:ext uri="{FF2B5EF4-FFF2-40B4-BE49-F238E27FC236}">
                <a16:creationId xmlns:a16="http://schemas.microsoft.com/office/drawing/2014/main" id="{E76D4AFF-0FE4-4EAE-95BB-8D78ABD50933}"/>
              </a:ext>
            </a:extLst>
          </p:cNvPr>
          <p:cNvSpPr>
            <a:spLocks noGrp="1"/>
          </p:cNvSpPr>
          <p:nvPr>
            <p:ph type="ftr" sz="quarter" idx="11"/>
          </p:nvPr>
        </p:nvSpPr>
        <p:spPr/>
        <p:txBody>
          <a:bodyPr/>
          <a:lstStyle/>
          <a:p>
            <a:r>
              <a:rPr lang="en-CA"/>
              <a:t>Kate Gregory       @gregcons</a:t>
            </a:r>
          </a:p>
        </p:txBody>
      </p:sp>
      <p:sp>
        <p:nvSpPr>
          <p:cNvPr id="5" name="Slide Number Placeholder 4">
            <a:extLst>
              <a:ext uri="{FF2B5EF4-FFF2-40B4-BE49-F238E27FC236}">
                <a16:creationId xmlns:a16="http://schemas.microsoft.com/office/drawing/2014/main" id="{79573A70-59A0-4443-9871-9B8F20358E51}"/>
              </a:ext>
            </a:extLst>
          </p:cNvPr>
          <p:cNvSpPr>
            <a:spLocks noGrp="1"/>
          </p:cNvSpPr>
          <p:nvPr>
            <p:ph type="sldNum" sz="quarter" idx="12"/>
          </p:nvPr>
        </p:nvSpPr>
        <p:spPr/>
        <p:txBody>
          <a:bodyPr/>
          <a:lstStyle/>
          <a:p>
            <a:fld id="{62508D82-207D-4E0B-8096-3B092F95E650}" type="slidenum">
              <a:rPr lang="en-CA" smtClean="0"/>
              <a:t>28</a:t>
            </a:fld>
            <a:endParaRPr lang="en-CA"/>
          </a:p>
        </p:txBody>
      </p:sp>
    </p:spTree>
    <p:extLst>
      <p:ext uri="{BB962C8B-B14F-4D97-AF65-F5344CB8AC3E}">
        <p14:creationId xmlns:p14="http://schemas.microsoft.com/office/powerpoint/2010/main" val="36587712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49526"/>
          </a:xfrm>
        </p:spPr>
        <p:txBody>
          <a:bodyPr/>
          <a:lstStyle/>
          <a:p>
            <a:r>
              <a:rPr lang="en-US" dirty="0"/>
              <a:t>The pit of success</a:t>
            </a:r>
            <a:endParaRPr lang="en-CA" dirty="0"/>
          </a:p>
        </p:txBody>
      </p:sp>
      <p:sp>
        <p:nvSpPr>
          <p:cNvPr id="3" name="Content Placeholder 2"/>
          <p:cNvSpPr>
            <a:spLocks noGrp="1"/>
          </p:cNvSpPr>
          <p:nvPr>
            <p:ph idx="1"/>
          </p:nvPr>
        </p:nvSpPr>
        <p:spPr>
          <a:xfrm>
            <a:off x="838200" y="1177383"/>
            <a:ext cx="10515600" cy="5216236"/>
          </a:xfrm>
        </p:spPr>
        <p:txBody>
          <a:bodyPr>
            <a:normAutofit fontScale="92500" lnSpcReduction="10000"/>
          </a:bodyPr>
          <a:lstStyle/>
          <a:p>
            <a:r>
              <a:rPr lang="en-US" dirty="0"/>
              <a:t>We can control a lot of the defaults we leave for the next developer</a:t>
            </a:r>
          </a:p>
          <a:p>
            <a:pPr lvl="1"/>
            <a:r>
              <a:rPr lang="en-US" dirty="0"/>
              <a:t>Or show to the developer next to us</a:t>
            </a:r>
          </a:p>
          <a:p>
            <a:r>
              <a:rPr lang="en-US" dirty="0"/>
              <a:t>Opportunities to be inconsistent are rotten things to leave behind</a:t>
            </a:r>
          </a:p>
          <a:p>
            <a:pPr lvl="1"/>
            <a:r>
              <a:rPr lang="en-US" dirty="0"/>
              <a:t>Two versions of a function?  They will have to remember to change both</a:t>
            </a:r>
          </a:p>
          <a:p>
            <a:pPr lvl="1"/>
            <a:r>
              <a:rPr lang="en-US" dirty="0"/>
              <a:t>One version? No chance to be inconsistent</a:t>
            </a:r>
          </a:p>
          <a:p>
            <a:pPr lvl="1"/>
            <a:r>
              <a:rPr lang="en-US" dirty="0"/>
              <a:t>Initialization to defaults with </a:t>
            </a:r>
            <a:r>
              <a:rPr lang="en-US" dirty="0" err="1"/>
              <a:t>nonstatic</a:t>
            </a:r>
            <a:r>
              <a:rPr lang="en-US" dirty="0"/>
              <a:t> member </a:t>
            </a:r>
            <a:r>
              <a:rPr lang="en-US" dirty="0" err="1"/>
              <a:t>init</a:t>
            </a:r>
            <a:r>
              <a:rPr lang="en-US" dirty="0"/>
              <a:t> – </a:t>
            </a:r>
            <a:r>
              <a:rPr lang="en-US" dirty="0" err="1"/>
              <a:t>ctors</a:t>
            </a:r>
            <a:r>
              <a:rPr lang="en-US" dirty="0"/>
              <a:t> can’t get inconsistent</a:t>
            </a:r>
          </a:p>
          <a:p>
            <a:r>
              <a:rPr lang="en-US" dirty="0"/>
              <a:t>All cleanup in the destructor?</a:t>
            </a:r>
          </a:p>
          <a:p>
            <a:pPr lvl="1"/>
            <a:r>
              <a:rPr lang="en-US" dirty="0"/>
              <a:t>They don’t have to remember to clean up</a:t>
            </a:r>
          </a:p>
          <a:p>
            <a:pPr lvl="1"/>
            <a:r>
              <a:rPr lang="en-US" dirty="0"/>
              <a:t>No need for changes when exceptions are added</a:t>
            </a:r>
          </a:p>
          <a:p>
            <a:r>
              <a:rPr lang="en-US" dirty="0" err="1"/>
              <a:t>Const</a:t>
            </a:r>
            <a:r>
              <a:rPr lang="en-US" dirty="0"/>
              <a:t> correct?</a:t>
            </a:r>
          </a:p>
          <a:p>
            <a:pPr lvl="1"/>
            <a:r>
              <a:rPr lang="en-US" dirty="0"/>
              <a:t>They don’t need to play chase-the-</a:t>
            </a:r>
            <a:r>
              <a:rPr lang="en-US" dirty="0" err="1"/>
              <a:t>const</a:t>
            </a:r>
            <a:r>
              <a:rPr lang="en-US" dirty="0"/>
              <a:t> later</a:t>
            </a:r>
          </a:p>
          <a:p>
            <a:pPr lvl="1"/>
            <a:r>
              <a:rPr lang="en-US" dirty="0"/>
              <a:t>Might also make concurrency less terrifying later</a:t>
            </a:r>
          </a:p>
          <a:p>
            <a:r>
              <a:rPr lang="en-US" dirty="0"/>
              <a:t>Good names for everything? Short functions?</a:t>
            </a:r>
          </a:p>
          <a:p>
            <a:pPr lvl="1"/>
            <a:r>
              <a:rPr lang="en-US" dirty="0"/>
              <a:t>They will keep the pattern going</a:t>
            </a:r>
            <a:endParaRPr lang="en-CA"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71509" y="3609108"/>
            <a:ext cx="4682836" cy="3512127"/>
          </a:xfrm>
          <a:prstGeom prst="rect">
            <a:avLst/>
          </a:prstGeom>
        </p:spPr>
      </p:pic>
      <p:sp>
        <p:nvSpPr>
          <p:cNvPr id="5" name="Date Placeholder 4">
            <a:extLst>
              <a:ext uri="{FF2B5EF4-FFF2-40B4-BE49-F238E27FC236}">
                <a16:creationId xmlns:a16="http://schemas.microsoft.com/office/drawing/2014/main" id="{8482B209-6745-4D5B-A266-39AE18D04EF1}"/>
              </a:ext>
            </a:extLst>
          </p:cNvPr>
          <p:cNvSpPr>
            <a:spLocks noGrp="1"/>
          </p:cNvSpPr>
          <p:nvPr>
            <p:ph type="dt" sz="half" idx="10"/>
          </p:nvPr>
        </p:nvSpPr>
        <p:spPr/>
        <p:txBody>
          <a:bodyPr/>
          <a:lstStyle/>
          <a:p>
            <a:r>
              <a:rPr lang="en-US"/>
              <a:t>October 2018, Pacific++</a:t>
            </a:r>
            <a:endParaRPr lang="en-CA" dirty="0"/>
          </a:p>
        </p:txBody>
      </p:sp>
      <p:sp>
        <p:nvSpPr>
          <p:cNvPr id="6" name="Footer Placeholder 5">
            <a:extLst>
              <a:ext uri="{FF2B5EF4-FFF2-40B4-BE49-F238E27FC236}">
                <a16:creationId xmlns:a16="http://schemas.microsoft.com/office/drawing/2014/main" id="{629DFAB1-EFBE-4DDF-85A0-F181EF4A8B72}"/>
              </a:ext>
            </a:extLst>
          </p:cNvPr>
          <p:cNvSpPr>
            <a:spLocks noGrp="1"/>
          </p:cNvSpPr>
          <p:nvPr>
            <p:ph type="ftr" sz="quarter" idx="11"/>
          </p:nvPr>
        </p:nvSpPr>
        <p:spPr/>
        <p:txBody>
          <a:bodyPr/>
          <a:lstStyle/>
          <a:p>
            <a:r>
              <a:rPr lang="en-CA"/>
              <a:t>Kate Gregory       @gregcons</a:t>
            </a:r>
            <a:endParaRPr lang="en-CA" dirty="0"/>
          </a:p>
        </p:txBody>
      </p:sp>
      <p:sp>
        <p:nvSpPr>
          <p:cNvPr id="7" name="Slide Number Placeholder 6">
            <a:extLst>
              <a:ext uri="{FF2B5EF4-FFF2-40B4-BE49-F238E27FC236}">
                <a16:creationId xmlns:a16="http://schemas.microsoft.com/office/drawing/2014/main" id="{D826A3B4-772E-4646-B459-353795883045}"/>
              </a:ext>
            </a:extLst>
          </p:cNvPr>
          <p:cNvSpPr>
            <a:spLocks noGrp="1"/>
          </p:cNvSpPr>
          <p:nvPr>
            <p:ph type="sldNum" sz="quarter" idx="12"/>
          </p:nvPr>
        </p:nvSpPr>
        <p:spPr/>
        <p:txBody>
          <a:bodyPr/>
          <a:lstStyle/>
          <a:p>
            <a:fld id="{82CAE452-9501-4A12-BF0C-BB3D054DDEB2}" type="slidenum">
              <a:rPr lang="en-CA" smtClean="0"/>
              <a:t>29</a:t>
            </a:fld>
            <a:endParaRPr lang="en-CA"/>
          </a:p>
        </p:txBody>
      </p:sp>
    </p:spTree>
    <p:extLst>
      <p:ext uri="{BB962C8B-B14F-4D97-AF65-F5344CB8AC3E}">
        <p14:creationId xmlns:p14="http://schemas.microsoft.com/office/powerpoint/2010/main" val="1623912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a:t>
            </a:r>
            <a:endParaRPr lang="en-CA" dirty="0"/>
          </a:p>
        </p:txBody>
      </p:sp>
      <p:sp>
        <p:nvSpPr>
          <p:cNvPr id="3" name="Content Placeholder 2"/>
          <p:cNvSpPr>
            <a:spLocks noGrp="1"/>
          </p:cNvSpPr>
          <p:nvPr>
            <p:ph idx="1"/>
          </p:nvPr>
        </p:nvSpPr>
        <p:spPr/>
        <p:txBody>
          <a:bodyPr/>
          <a:lstStyle/>
          <a:p>
            <a:r>
              <a:rPr lang="en-US" dirty="0"/>
              <a:t>So we can show what we’re trying to teach</a:t>
            </a:r>
          </a:p>
          <a:p>
            <a:r>
              <a:rPr lang="en-US" dirty="0"/>
              <a:t>So the learner can concentrate on one thing at a time</a:t>
            </a:r>
          </a:p>
          <a:p>
            <a:r>
              <a:rPr lang="en-US" dirty="0"/>
              <a:t>So it fits on a page with a largish font</a:t>
            </a:r>
          </a:p>
          <a:p>
            <a:r>
              <a:rPr lang="en-US" dirty="0"/>
              <a:t>To reduce the cognitive burden on those who read it</a:t>
            </a:r>
          </a:p>
          <a:p>
            <a:r>
              <a:rPr lang="en-US" dirty="0"/>
              <a:t>Because the sample is artificial and lacks context</a:t>
            </a:r>
            <a:endParaRPr lang="en-CA" dirty="0"/>
          </a:p>
        </p:txBody>
      </p:sp>
      <p:sp>
        <p:nvSpPr>
          <p:cNvPr id="4" name="Date Placeholder 3">
            <a:extLst>
              <a:ext uri="{FF2B5EF4-FFF2-40B4-BE49-F238E27FC236}">
                <a16:creationId xmlns:a16="http://schemas.microsoft.com/office/drawing/2014/main" id="{3856F3F3-E20C-4692-B509-CD01C1E7B275}"/>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7E65B8AB-4677-4977-A916-3B4B3603FD0F}"/>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1CBF273E-C784-4B9A-8117-8C977ACEF411}"/>
              </a:ext>
            </a:extLst>
          </p:cNvPr>
          <p:cNvSpPr>
            <a:spLocks noGrp="1"/>
          </p:cNvSpPr>
          <p:nvPr>
            <p:ph type="sldNum" sz="quarter" idx="12"/>
          </p:nvPr>
        </p:nvSpPr>
        <p:spPr/>
        <p:txBody>
          <a:bodyPr/>
          <a:lstStyle/>
          <a:p>
            <a:fld id="{82CAE452-9501-4A12-BF0C-BB3D054DDEB2}" type="slidenum">
              <a:rPr lang="en-CA" smtClean="0"/>
              <a:t>3</a:t>
            </a:fld>
            <a:endParaRPr lang="en-CA"/>
          </a:p>
        </p:txBody>
      </p:sp>
    </p:spTree>
    <p:extLst>
      <p:ext uri="{BB962C8B-B14F-4D97-AF65-F5344CB8AC3E}">
        <p14:creationId xmlns:p14="http://schemas.microsoft.com/office/powerpoint/2010/main" val="1609070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4204855" cy="4823402"/>
          </a:xfrm>
        </p:spPr>
        <p:txBody>
          <a:bodyPr>
            <a:normAutofit/>
          </a:bodyPr>
          <a:lstStyle/>
          <a:p>
            <a:r>
              <a:rPr lang="en-US" dirty="0"/>
              <a:t>But our programmers are good!</a:t>
            </a:r>
            <a:endParaRPr lang="en-CA" dirty="0"/>
          </a:p>
        </p:txBody>
      </p:sp>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5579539" y="-1730016"/>
            <a:ext cx="6612461" cy="8816616"/>
          </a:xfr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55815" y="-2060949"/>
            <a:ext cx="12809359" cy="9607019"/>
          </a:xfrm>
          <a:prstGeom prst="rect">
            <a:avLst/>
          </a:prstGeom>
        </p:spPr>
      </p:pic>
      <p:sp>
        <p:nvSpPr>
          <p:cNvPr id="3" name="Date Placeholder 2">
            <a:extLst>
              <a:ext uri="{FF2B5EF4-FFF2-40B4-BE49-F238E27FC236}">
                <a16:creationId xmlns:a16="http://schemas.microsoft.com/office/drawing/2014/main" id="{91082378-F9C4-4D9C-A2CF-4063E1E39F9C}"/>
              </a:ext>
            </a:extLst>
          </p:cNvPr>
          <p:cNvSpPr>
            <a:spLocks noGrp="1"/>
          </p:cNvSpPr>
          <p:nvPr>
            <p:ph type="dt" sz="half" idx="10"/>
          </p:nvPr>
        </p:nvSpPr>
        <p:spPr/>
        <p:txBody>
          <a:bodyPr/>
          <a:lstStyle/>
          <a:p>
            <a:r>
              <a:rPr lang="en-US"/>
              <a:t>October 2018, Pacific++</a:t>
            </a:r>
            <a:endParaRPr lang="en-CA" dirty="0"/>
          </a:p>
        </p:txBody>
      </p:sp>
      <p:sp>
        <p:nvSpPr>
          <p:cNvPr id="6" name="Footer Placeholder 5">
            <a:extLst>
              <a:ext uri="{FF2B5EF4-FFF2-40B4-BE49-F238E27FC236}">
                <a16:creationId xmlns:a16="http://schemas.microsoft.com/office/drawing/2014/main" id="{51D49AEB-093F-49F4-BFEA-BE0F2FF43E48}"/>
              </a:ext>
            </a:extLst>
          </p:cNvPr>
          <p:cNvSpPr>
            <a:spLocks noGrp="1"/>
          </p:cNvSpPr>
          <p:nvPr>
            <p:ph type="ftr" sz="quarter" idx="11"/>
          </p:nvPr>
        </p:nvSpPr>
        <p:spPr/>
        <p:txBody>
          <a:bodyPr/>
          <a:lstStyle/>
          <a:p>
            <a:r>
              <a:rPr lang="en-CA"/>
              <a:t>Kate Gregory       @gregcons</a:t>
            </a:r>
            <a:endParaRPr lang="en-CA" dirty="0"/>
          </a:p>
        </p:txBody>
      </p:sp>
      <p:sp>
        <p:nvSpPr>
          <p:cNvPr id="7" name="Slide Number Placeholder 6">
            <a:extLst>
              <a:ext uri="{FF2B5EF4-FFF2-40B4-BE49-F238E27FC236}">
                <a16:creationId xmlns:a16="http://schemas.microsoft.com/office/drawing/2014/main" id="{9065077A-BBDB-4C9D-BCFF-7656040A1E39}"/>
              </a:ext>
            </a:extLst>
          </p:cNvPr>
          <p:cNvSpPr>
            <a:spLocks noGrp="1"/>
          </p:cNvSpPr>
          <p:nvPr>
            <p:ph type="sldNum" sz="quarter" idx="12"/>
          </p:nvPr>
        </p:nvSpPr>
        <p:spPr/>
        <p:txBody>
          <a:bodyPr/>
          <a:lstStyle/>
          <a:p>
            <a:fld id="{82CAE452-9501-4A12-BF0C-BB3D054DDEB2}" type="slidenum">
              <a:rPr lang="en-CA" smtClean="0"/>
              <a:t>30</a:t>
            </a:fld>
            <a:endParaRPr lang="en-CA"/>
          </a:p>
        </p:txBody>
      </p:sp>
    </p:spTree>
    <p:extLst>
      <p:ext uri="{BB962C8B-B14F-4D97-AF65-F5344CB8AC3E}">
        <p14:creationId xmlns:p14="http://schemas.microsoft.com/office/powerpoint/2010/main" val="1266422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Don’t be an architecture astronaut</a:t>
            </a:r>
            <a:endParaRPr lang="en-CA"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49147" y="1468528"/>
            <a:ext cx="7060562" cy="4831489"/>
          </a:xfrm>
        </p:spPr>
      </p:pic>
      <p:sp>
        <p:nvSpPr>
          <p:cNvPr id="3" name="Date Placeholder 2">
            <a:extLst>
              <a:ext uri="{FF2B5EF4-FFF2-40B4-BE49-F238E27FC236}">
                <a16:creationId xmlns:a16="http://schemas.microsoft.com/office/drawing/2014/main" id="{C32C8B90-001E-4BA1-9974-AE7DF34BC3B4}"/>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96690CBF-8190-4959-A4D8-AFB8C4EC9D03}"/>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C7AF1B6F-0A38-4BEC-8C29-DD98AE2FF352}"/>
              </a:ext>
            </a:extLst>
          </p:cNvPr>
          <p:cNvSpPr>
            <a:spLocks noGrp="1"/>
          </p:cNvSpPr>
          <p:nvPr>
            <p:ph type="sldNum" sz="quarter" idx="12"/>
          </p:nvPr>
        </p:nvSpPr>
        <p:spPr/>
        <p:txBody>
          <a:bodyPr/>
          <a:lstStyle/>
          <a:p>
            <a:fld id="{82CAE452-9501-4A12-BF0C-BB3D054DDEB2}" type="slidenum">
              <a:rPr lang="en-CA" smtClean="0"/>
              <a:t>31</a:t>
            </a:fld>
            <a:endParaRPr lang="en-CA"/>
          </a:p>
        </p:txBody>
      </p:sp>
    </p:spTree>
    <p:extLst>
      <p:ext uri="{BB962C8B-B14F-4D97-AF65-F5344CB8AC3E}">
        <p14:creationId xmlns:p14="http://schemas.microsoft.com/office/powerpoint/2010/main" val="445843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199" y="1825625"/>
            <a:ext cx="11195583" cy="4351338"/>
          </a:xfrm>
        </p:spPr>
        <p:txBody>
          <a:bodyPr/>
          <a:lstStyle/>
          <a:p>
            <a:pPr marL="0" indent="0">
              <a:buNone/>
            </a:pPr>
            <a:r>
              <a:rPr lang="en-CA" dirty="0" err="1">
                <a:latin typeface="Consolas" panose="020B0609020204030204" pitchFamily="49" charset="0"/>
              </a:rPr>
              <a:t>AbstractFactory</a:t>
            </a:r>
            <a:r>
              <a:rPr lang="en-CA" dirty="0">
                <a:latin typeface="Consolas" panose="020B0609020204030204" pitchFamily="49" charset="0"/>
              </a:rPr>
              <a:t>* factory = </a:t>
            </a:r>
          </a:p>
          <a:p>
            <a:pPr marL="0" indent="0">
              <a:buNone/>
            </a:pPr>
            <a:r>
              <a:rPr lang="en-CA" dirty="0">
                <a:latin typeface="Consolas" panose="020B0609020204030204" pitchFamily="49" charset="0"/>
              </a:rPr>
              <a:t>   </a:t>
            </a:r>
            <a:r>
              <a:rPr lang="en-CA" dirty="0" err="1">
                <a:latin typeface="Consolas" panose="020B0609020204030204" pitchFamily="49" charset="0"/>
              </a:rPr>
              <a:t>FactoryMakerSingleton</a:t>
            </a:r>
            <a:r>
              <a:rPr lang="en-CA" dirty="0">
                <a:latin typeface="Consolas" panose="020B0609020204030204" pitchFamily="49" charset="0"/>
              </a:rPr>
              <a:t>::</a:t>
            </a:r>
            <a:r>
              <a:rPr lang="en-CA" dirty="0" err="1">
                <a:latin typeface="Consolas" panose="020B0609020204030204" pitchFamily="49" charset="0"/>
              </a:rPr>
              <a:t>getInstance</a:t>
            </a:r>
            <a:r>
              <a:rPr lang="en-CA" dirty="0">
                <a:latin typeface="Consolas" panose="020B0609020204030204" pitchFamily="49" charset="0"/>
              </a:rPr>
              <a:t>()-&gt;</a:t>
            </a:r>
            <a:r>
              <a:rPr lang="en-CA" dirty="0" err="1">
                <a:latin typeface="Consolas" panose="020B0609020204030204" pitchFamily="49" charset="0"/>
              </a:rPr>
              <a:t>getFactory</a:t>
            </a:r>
            <a:r>
              <a:rPr lang="en-CA" dirty="0">
                <a:latin typeface="Consolas" panose="020B0609020204030204" pitchFamily="49" charset="0"/>
              </a:rPr>
              <a:t>();</a:t>
            </a:r>
          </a:p>
          <a:p>
            <a:pPr marL="0" indent="0">
              <a:buNone/>
            </a:pPr>
            <a:r>
              <a:rPr lang="en-CA" dirty="0" err="1">
                <a:latin typeface="Consolas" panose="020B0609020204030204" pitchFamily="49" charset="0"/>
              </a:rPr>
              <a:t>shared_ptr</a:t>
            </a:r>
            <a:r>
              <a:rPr lang="en-CA" dirty="0">
                <a:latin typeface="Consolas" panose="020B0609020204030204" pitchFamily="49" charset="0"/>
              </a:rPr>
              <a:t>&lt;Subject&gt; subject = factory-&gt;</a:t>
            </a:r>
            <a:r>
              <a:rPr lang="en-CA" dirty="0" err="1">
                <a:latin typeface="Consolas" panose="020B0609020204030204" pitchFamily="49" charset="0"/>
              </a:rPr>
              <a:t>createSubject</a:t>
            </a:r>
            <a:r>
              <a:rPr lang="en-CA" dirty="0">
                <a:latin typeface="Consolas" panose="020B0609020204030204" pitchFamily="49" charset="0"/>
              </a:rPr>
              <a:t>();</a:t>
            </a:r>
          </a:p>
          <a:p>
            <a:pPr marL="0" indent="0">
              <a:buNone/>
            </a:pPr>
            <a:r>
              <a:rPr lang="en-CA" dirty="0">
                <a:latin typeface="Consolas" panose="020B0609020204030204" pitchFamily="49" charset="0"/>
              </a:rPr>
              <a:t>subject-&gt;attach(factory-&gt;</a:t>
            </a:r>
            <a:r>
              <a:rPr lang="en-CA" dirty="0" err="1">
                <a:latin typeface="Consolas" panose="020B0609020204030204" pitchFamily="49" charset="0"/>
              </a:rPr>
              <a:t>createObserver</a:t>
            </a:r>
            <a:r>
              <a:rPr lang="en-CA" dirty="0">
                <a:latin typeface="Consolas" panose="020B0609020204030204" pitchFamily="49" charset="0"/>
              </a:rPr>
              <a:t>());</a:t>
            </a:r>
          </a:p>
          <a:p>
            <a:pPr marL="0" indent="0">
              <a:buNone/>
            </a:pPr>
            <a:r>
              <a:rPr lang="en-CA" dirty="0" err="1">
                <a:latin typeface="Consolas" panose="020B0609020204030204" pitchFamily="49" charset="0"/>
              </a:rPr>
              <a:t>shared_ptr</a:t>
            </a:r>
            <a:r>
              <a:rPr lang="en-CA" dirty="0">
                <a:latin typeface="Consolas" panose="020B0609020204030204" pitchFamily="49" charset="0"/>
              </a:rPr>
              <a:t>&lt;Command&gt; command = </a:t>
            </a:r>
          </a:p>
          <a:p>
            <a:pPr marL="0" indent="0">
              <a:buNone/>
            </a:pPr>
            <a:r>
              <a:rPr lang="en-CA" dirty="0">
                <a:latin typeface="Consolas" panose="020B0609020204030204" pitchFamily="49" charset="0"/>
              </a:rPr>
              <a:t>   factory-&gt;</a:t>
            </a:r>
            <a:r>
              <a:rPr lang="en-CA" dirty="0" err="1">
                <a:latin typeface="Consolas" panose="020B0609020204030204" pitchFamily="49" charset="0"/>
              </a:rPr>
              <a:t>createCommand</a:t>
            </a:r>
            <a:r>
              <a:rPr lang="en-CA" dirty="0">
                <a:latin typeface="Consolas" panose="020B0609020204030204" pitchFamily="49" charset="0"/>
              </a:rPr>
              <a:t>(subject);</a:t>
            </a:r>
          </a:p>
          <a:p>
            <a:pPr marL="0" indent="0">
              <a:buNone/>
            </a:pPr>
            <a:r>
              <a:rPr lang="en-CA" dirty="0">
                <a:latin typeface="Consolas" panose="020B0609020204030204" pitchFamily="49" charset="0"/>
              </a:rPr>
              <a:t>command-&gt;execute();</a:t>
            </a:r>
          </a:p>
        </p:txBody>
      </p:sp>
      <p:sp>
        <p:nvSpPr>
          <p:cNvPr id="5" name="Rectangle 4"/>
          <p:cNvSpPr/>
          <p:nvPr/>
        </p:nvSpPr>
        <p:spPr>
          <a:xfrm>
            <a:off x="4090369" y="1745038"/>
            <a:ext cx="1668257" cy="600293"/>
          </a:xfrm>
          <a:prstGeom prst="rect">
            <a:avLst/>
          </a:prstGeom>
          <a:solidFill>
            <a:schemeClr val="accent1">
              <a:alpha val="2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Rectangle 5"/>
          <p:cNvSpPr/>
          <p:nvPr/>
        </p:nvSpPr>
        <p:spPr>
          <a:xfrm>
            <a:off x="8877590" y="2281347"/>
            <a:ext cx="2395357" cy="600293"/>
          </a:xfrm>
          <a:prstGeom prst="rect">
            <a:avLst/>
          </a:prstGeom>
          <a:solidFill>
            <a:schemeClr val="accent1">
              <a:alpha val="2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6"/>
          <p:cNvSpPr/>
          <p:nvPr/>
        </p:nvSpPr>
        <p:spPr>
          <a:xfrm>
            <a:off x="6741664" y="2762977"/>
            <a:ext cx="4740687" cy="600293"/>
          </a:xfrm>
          <a:prstGeom prst="rect">
            <a:avLst/>
          </a:prstGeom>
          <a:solidFill>
            <a:schemeClr val="accent1">
              <a:alpha val="2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Rectangle 7"/>
          <p:cNvSpPr/>
          <p:nvPr/>
        </p:nvSpPr>
        <p:spPr>
          <a:xfrm>
            <a:off x="3991483" y="3286488"/>
            <a:ext cx="4950093" cy="600293"/>
          </a:xfrm>
          <a:prstGeom prst="rect">
            <a:avLst/>
          </a:prstGeom>
          <a:solidFill>
            <a:schemeClr val="accent1">
              <a:alpha val="2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p:cNvSpPr/>
          <p:nvPr/>
        </p:nvSpPr>
        <p:spPr>
          <a:xfrm>
            <a:off x="1548430" y="4298611"/>
            <a:ext cx="4384700" cy="600293"/>
          </a:xfrm>
          <a:prstGeom prst="rect">
            <a:avLst/>
          </a:prstGeom>
          <a:solidFill>
            <a:schemeClr val="accent1">
              <a:alpha val="2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9"/>
          <p:cNvSpPr/>
          <p:nvPr/>
        </p:nvSpPr>
        <p:spPr>
          <a:xfrm>
            <a:off x="2651294" y="4827938"/>
            <a:ext cx="2269714" cy="600293"/>
          </a:xfrm>
          <a:prstGeom prst="rect">
            <a:avLst/>
          </a:prstGeom>
          <a:solidFill>
            <a:schemeClr val="accent1">
              <a:alpha val="2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Date Placeholder 1">
            <a:extLst>
              <a:ext uri="{FF2B5EF4-FFF2-40B4-BE49-F238E27FC236}">
                <a16:creationId xmlns:a16="http://schemas.microsoft.com/office/drawing/2014/main" id="{0F362DC4-9C40-481E-8BF4-F9A6A3F8D0A4}"/>
              </a:ext>
            </a:extLst>
          </p:cNvPr>
          <p:cNvSpPr>
            <a:spLocks noGrp="1"/>
          </p:cNvSpPr>
          <p:nvPr>
            <p:ph type="dt" sz="half" idx="10"/>
          </p:nvPr>
        </p:nvSpPr>
        <p:spPr/>
        <p:txBody>
          <a:bodyPr/>
          <a:lstStyle/>
          <a:p>
            <a:r>
              <a:rPr lang="en-US"/>
              <a:t>October 2018, Pacific++</a:t>
            </a:r>
            <a:endParaRPr lang="en-CA" dirty="0"/>
          </a:p>
        </p:txBody>
      </p:sp>
      <p:sp>
        <p:nvSpPr>
          <p:cNvPr id="4" name="Footer Placeholder 3">
            <a:extLst>
              <a:ext uri="{FF2B5EF4-FFF2-40B4-BE49-F238E27FC236}">
                <a16:creationId xmlns:a16="http://schemas.microsoft.com/office/drawing/2014/main" id="{CD565075-964B-44A2-B156-A81C69E35196}"/>
              </a:ext>
            </a:extLst>
          </p:cNvPr>
          <p:cNvSpPr>
            <a:spLocks noGrp="1"/>
          </p:cNvSpPr>
          <p:nvPr>
            <p:ph type="ftr" sz="quarter" idx="11"/>
          </p:nvPr>
        </p:nvSpPr>
        <p:spPr/>
        <p:txBody>
          <a:bodyPr/>
          <a:lstStyle/>
          <a:p>
            <a:r>
              <a:rPr lang="en-CA"/>
              <a:t>Kate Gregory       @gregcons</a:t>
            </a:r>
            <a:endParaRPr lang="en-CA" dirty="0"/>
          </a:p>
        </p:txBody>
      </p:sp>
      <p:sp>
        <p:nvSpPr>
          <p:cNvPr id="11" name="Slide Number Placeholder 10">
            <a:extLst>
              <a:ext uri="{FF2B5EF4-FFF2-40B4-BE49-F238E27FC236}">
                <a16:creationId xmlns:a16="http://schemas.microsoft.com/office/drawing/2014/main" id="{E83F57DA-1372-42E8-8560-F58819996AFC}"/>
              </a:ext>
            </a:extLst>
          </p:cNvPr>
          <p:cNvSpPr>
            <a:spLocks noGrp="1"/>
          </p:cNvSpPr>
          <p:nvPr>
            <p:ph type="sldNum" sz="quarter" idx="12"/>
          </p:nvPr>
        </p:nvSpPr>
        <p:spPr/>
        <p:txBody>
          <a:bodyPr/>
          <a:lstStyle/>
          <a:p>
            <a:fld id="{82CAE452-9501-4A12-BF0C-BB3D054DDEB2}" type="slidenum">
              <a:rPr lang="en-CA" smtClean="0"/>
              <a:t>32</a:t>
            </a:fld>
            <a:endParaRPr lang="en-CA"/>
          </a:p>
        </p:txBody>
      </p:sp>
    </p:spTree>
    <p:extLst>
      <p:ext uri="{BB962C8B-B14F-4D97-AF65-F5344CB8AC3E}">
        <p14:creationId xmlns:p14="http://schemas.microsoft.com/office/powerpoint/2010/main" val="1165473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5"/>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6"/>
                                        </p:tgtEl>
                                        <p:attrNameLst>
                                          <p:attrName>style.visibility</p:attrName>
                                        </p:attrNameLst>
                                      </p:cBhvr>
                                      <p:to>
                                        <p:strVal val="hidden"/>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1" nodeType="clickEffect">
                                  <p:stCondLst>
                                    <p:cond delay="0"/>
                                  </p:stCondLst>
                                  <p:childTnLst>
                                    <p:set>
                                      <p:cBhvr>
                                        <p:cTn id="22" dur="1" fill="hold">
                                          <p:stCondLst>
                                            <p:cond delay="0"/>
                                          </p:stCondLst>
                                        </p:cTn>
                                        <p:tgtEl>
                                          <p:spTgt spid="7"/>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8"/>
                                        </p:tgtEl>
                                        <p:attrNameLst>
                                          <p:attrName>style.visibility</p:attrName>
                                        </p:attrNameLst>
                                      </p:cBhvr>
                                      <p:to>
                                        <p:strVal val="hidden"/>
                                      </p:to>
                                    </p:set>
                                  </p:childTnLst>
                                </p:cTn>
                              </p:par>
                              <p:par>
                                <p:cTn id="29" presetID="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9"/>
                                        </p:tgtEl>
                                        <p:attrNameLst>
                                          <p:attrName>style.visibility</p:attrName>
                                        </p:attrNameLst>
                                      </p:cBhvr>
                                      <p:to>
                                        <p:strVal val="hidden"/>
                                      </p:to>
                                    </p:set>
                                  </p:childTnLst>
                                </p:cTn>
                              </p:par>
                              <p:par>
                                <p:cTn id="35" presetID="1" presetClass="entr" presetSubtype="0" fill="hold" grpId="0" nodeType="withEffect">
                                  <p:stCondLst>
                                    <p:cond delay="0"/>
                                  </p:stCondLst>
                                  <p:childTnLst>
                                    <p:set>
                                      <p:cBhvr>
                                        <p:cTn id="36" dur="1" fill="hold">
                                          <p:stCondLst>
                                            <p:cond delay="0"/>
                                          </p:stCondLst>
                                        </p:cTn>
                                        <p:tgtEl>
                                          <p:spTgt spid="1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P spid="6" grpId="1" animBg="1"/>
      <p:bldP spid="7" grpId="0" animBg="1"/>
      <p:bldP spid="7" grpId="1" animBg="1"/>
      <p:bldP spid="8" grpId="0" animBg="1"/>
      <p:bldP spid="8" grpId="1" animBg="1"/>
      <p:bldP spid="9" grpId="0" animBg="1"/>
      <p:bldP spid="9" grpId="1" animBg="1"/>
      <p:bldP spid="10" grpId="0" animBg="1"/>
      <p:bldP spid="10" grpId="1"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Simplicity Paradox</a:t>
            </a:r>
            <a:endParaRPr lang="en-CA" dirty="0"/>
          </a:p>
        </p:txBody>
      </p:sp>
      <p:sp>
        <p:nvSpPr>
          <p:cNvPr id="3" name="Content Placeholder 2"/>
          <p:cNvSpPr>
            <a:spLocks noGrp="1"/>
          </p:cNvSpPr>
          <p:nvPr>
            <p:ph idx="1"/>
          </p:nvPr>
        </p:nvSpPr>
        <p:spPr/>
        <p:txBody>
          <a:bodyPr>
            <a:normAutofit/>
          </a:bodyPr>
          <a:lstStyle/>
          <a:p>
            <a:r>
              <a:rPr lang="en-US" dirty="0"/>
              <a:t>The things you do to make code simple can make it more complex</a:t>
            </a:r>
          </a:p>
          <a:p>
            <a:r>
              <a:rPr lang="en-US" dirty="0"/>
              <a:t>It is NOT POSSIBLE to write simple rules for how to write simple code</a:t>
            </a:r>
          </a:p>
          <a:p>
            <a:pPr lvl="1"/>
            <a:r>
              <a:rPr lang="en-US" dirty="0"/>
              <a:t>Unless you write vague rules</a:t>
            </a:r>
          </a:p>
          <a:p>
            <a:pPr lvl="1"/>
            <a:r>
              <a:rPr lang="en-US" dirty="0"/>
              <a:t>“good”, “short”, “a lot”, “not many”</a:t>
            </a:r>
          </a:p>
          <a:p>
            <a:pPr lvl="1"/>
            <a:r>
              <a:rPr lang="en-US" dirty="0"/>
              <a:t>“usually”, “without a good reason”</a:t>
            </a:r>
          </a:p>
          <a:p>
            <a:r>
              <a:rPr lang="en-US" dirty="0"/>
              <a:t>This is a law of the universe</a:t>
            </a:r>
          </a:p>
          <a:p>
            <a:pPr lvl="1"/>
            <a:r>
              <a:rPr lang="en-US" dirty="0"/>
              <a:t>What speed should you drive at? What lane should you be in? When do you change lanes?</a:t>
            </a:r>
          </a:p>
          <a:p>
            <a:pPr lvl="1"/>
            <a:r>
              <a:rPr lang="en-US" dirty="0"/>
              <a:t>The baby is crying. What should you do?</a:t>
            </a:r>
          </a:p>
        </p:txBody>
      </p:sp>
      <p:sp>
        <p:nvSpPr>
          <p:cNvPr id="4" name="Date Placeholder 3">
            <a:extLst>
              <a:ext uri="{FF2B5EF4-FFF2-40B4-BE49-F238E27FC236}">
                <a16:creationId xmlns:a16="http://schemas.microsoft.com/office/drawing/2014/main" id="{82175EB1-64B0-4A64-9EEB-82835E805986}"/>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F1DB085F-349C-480C-9F4D-AB5E37D780F8}"/>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2E4D039A-29D3-439B-953C-E955E40A73B6}"/>
              </a:ext>
            </a:extLst>
          </p:cNvPr>
          <p:cNvSpPr>
            <a:spLocks noGrp="1"/>
          </p:cNvSpPr>
          <p:nvPr>
            <p:ph type="sldNum" sz="quarter" idx="12"/>
          </p:nvPr>
        </p:nvSpPr>
        <p:spPr/>
        <p:txBody>
          <a:bodyPr/>
          <a:lstStyle/>
          <a:p>
            <a:fld id="{82CAE452-9501-4A12-BF0C-BB3D054DDEB2}" type="slidenum">
              <a:rPr lang="en-CA" smtClean="0"/>
              <a:t>33</a:t>
            </a:fld>
            <a:endParaRPr lang="en-CA"/>
          </a:p>
        </p:txBody>
      </p:sp>
    </p:spTree>
    <p:extLst>
      <p:ext uri="{BB962C8B-B14F-4D97-AF65-F5344CB8AC3E}">
        <p14:creationId xmlns:p14="http://schemas.microsoft.com/office/powerpoint/2010/main" val="949516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Not all questions have simple answers</a:t>
            </a:r>
            <a:endParaRPr lang="en-CA" dirty="0"/>
          </a:p>
        </p:txBody>
      </p:sp>
      <p:sp>
        <p:nvSpPr>
          <p:cNvPr id="3" name="Content Placeholder 2"/>
          <p:cNvSpPr>
            <a:spLocks noGrp="1"/>
          </p:cNvSpPr>
          <p:nvPr>
            <p:ph idx="1"/>
          </p:nvPr>
        </p:nvSpPr>
        <p:spPr/>
        <p:txBody>
          <a:bodyPr/>
          <a:lstStyle/>
          <a:p>
            <a:r>
              <a:rPr lang="en-US" dirty="0"/>
              <a:t>Should you use exceptions? </a:t>
            </a:r>
          </a:p>
          <a:p>
            <a:r>
              <a:rPr lang="en-US" dirty="0"/>
              <a:t>How long should a function be? </a:t>
            </a:r>
          </a:p>
          <a:p>
            <a:r>
              <a:rPr lang="en-US" dirty="0"/>
              <a:t>What is a good variable name? </a:t>
            </a:r>
          </a:p>
          <a:p>
            <a:r>
              <a:rPr lang="en-US" dirty="0"/>
              <a:t>Are default parameters confusing? </a:t>
            </a:r>
          </a:p>
          <a:p>
            <a:r>
              <a:rPr lang="en-US" dirty="0"/>
              <a:t>Are overloads confusing? </a:t>
            </a:r>
          </a:p>
          <a:p>
            <a:r>
              <a:rPr lang="en-US" dirty="0"/>
              <a:t>Should we really never use raw loops or raw pointers?</a:t>
            </a:r>
          </a:p>
          <a:p>
            <a:endParaRPr lang="en-CA" dirty="0"/>
          </a:p>
        </p:txBody>
      </p:sp>
      <p:sp>
        <p:nvSpPr>
          <p:cNvPr id="4" name="Date Placeholder 3">
            <a:extLst>
              <a:ext uri="{FF2B5EF4-FFF2-40B4-BE49-F238E27FC236}">
                <a16:creationId xmlns:a16="http://schemas.microsoft.com/office/drawing/2014/main" id="{96A48B8F-68DB-43AE-8A11-76E3A739561C}"/>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DAAAEF6C-729D-47EE-8F38-696B999C3C7A}"/>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438409A7-E2F1-4B01-B10B-2AED0184047E}"/>
              </a:ext>
            </a:extLst>
          </p:cNvPr>
          <p:cNvSpPr>
            <a:spLocks noGrp="1"/>
          </p:cNvSpPr>
          <p:nvPr>
            <p:ph type="sldNum" sz="quarter" idx="12"/>
          </p:nvPr>
        </p:nvSpPr>
        <p:spPr/>
        <p:txBody>
          <a:bodyPr/>
          <a:lstStyle/>
          <a:p>
            <a:fld id="{82CAE452-9501-4A12-BF0C-BB3D054DDEB2}" type="slidenum">
              <a:rPr lang="en-CA" smtClean="0"/>
              <a:t>34</a:t>
            </a:fld>
            <a:endParaRPr lang="en-CA"/>
          </a:p>
        </p:txBody>
      </p:sp>
    </p:spTree>
    <p:extLst>
      <p:ext uri="{BB962C8B-B14F-4D97-AF65-F5344CB8AC3E}">
        <p14:creationId xmlns:p14="http://schemas.microsoft.com/office/powerpoint/2010/main" val="39139525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Moving to harder steps</a:t>
            </a:r>
            <a:endParaRPr lang="en-CA" dirty="0"/>
          </a:p>
        </p:txBody>
      </p:sp>
      <p:sp>
        <p:nvSpPr>
          <p:cNvPr id="3" name="Content Placeholder 2"/>
          <p:cNvSpPr>
            <a:spLocks noGrp="1"/>
          </p:cNvSpPr>
          <p:nvPr>
            <p:ph idx="1"/>
          </p:nvPr>
        </p:nvSpPr>
        <p:spPr>
          <a:xfrm>
            <a:off x="838200" y="1825625"/>
            <a:ext cx="10515600" cy="4752596"/>
          </a:xfrm>
        </p:spPr>
        <p:txBody>
          <a:bodyPr>
            <a:normAutofit fontScale="92500" lnSpcReduction="10000"/>
          </a:bodyPr>
          <a:lstStyle/>
          <a:p>
            <a:r>
              <a:rPr lang="en-US" dirty="0"/>
              <a:t>Simple practices like naming and keeping things short are easy enough</a:t>
            </a:r>
          </a:p>
          <a:p>
            <a:pPr lvl="1"/>
            <a:r>
              <a:rPr lang="en-US" dirty="0"/>
              <a:t>They require some judgment</a:t>
            </a:r>
          </a:p>
          <a:p>
            <a:r>
              <a:rPr lang="en-US" dirty="0"/>
              <a:t>Ideally you write your code like this from the beginning</a:t>
            </a:r>
          </a:p>
          <a:p>
            <a:pPr lvl="1"/>
            <a:r>
              <a:rPr lang="en-US" dirty="0"/>
              <a:t>You can refactor to be simpler when it snarls up</a:t>
            </a:r>
          </a:p>
          <a:p>
            <a:pPr lvl="1"/>
            <a:r>
              <a:rPr lang="en-US" dirty="0"/>
              <a:t>You might be brought in to fix snarled code</a:t>
            </a:r>
          </a:p>
          <a:p>
            <a:r>
              <a:rPr lang="en-US" dirty="0"/>
              <a:t>But that is not the whole story</a:t>
            </a:r>
          </a:p>
          <a:p>
            <a:r>
              <a:rPr lang="en-US" dirty="0"/>
              <a:t>For big gains</a:t>
            </a:r>
          </a:p>
          <a:p>
            <a:pPr lvl="1"/>
            <a:r>
              <a:rPr lang="en-US" dirty="0"/>
              <a:t>In performance</a:t>
            </a:r>
          </a:p>
          <a:p>
            <a:pPr lvl="1"/>
            <a:r>
              <a:rPr lang="en-US" dirty="0"/>
              <a:t>In understandability, reusability</a:t>
            </a:r>
          </a:p>
          <a:p>
            <a:pPr lvl="1"/>
            <a:r>
              <a:rPr lang="en-US" dirty="0"/>
              <a:t>In maintenance pain</a:t>
            </a:r>
          </a:p>
          <a:p>
            <a:r>
              <a:rPr lang="en-US" dirty="0"/>
              <a:t>You must change the norms of your team</a:t>
            </a:r>
          </a:p>
          <a:p>
            <a:pPr lvl="1"/>
            <a:r>
              <a:rPr lang="en-US" dirty="0"/>
              <a:t>Current and future</a:t>
            </a:r>
          </a:p>
          <a:p>
            <a:endParaRPr lang="en-CA" dirty="0"/>
          </a:p>
        </p:txBody>
      </p:sp>
      <p:sp>
        <p:nvSpPr>
          <p:cNvPr id="4" name="Date Placeholder 3">
            <a:extLst>
              <a:ext uri="{FF2B5EF4-FFF2-40B4-BE49-F238E27FC236}">
                <a16:creationId xmlns:a16="http://schemas.microsoft.com/office/drawing/2014/main" id="{3809C09C-B507-45E7-8881-4AAC28840803}"/>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7AE26E05-24EC-4B35-BFC3-2EEDC363514B}"/>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AE7DA41B-1264-4776-B4C9-00707AD36D04}"/>
              </a:ext>
            </a:extLst>
          </p:cNvPr>
          <p:cNvSpPr>
            <a:spLocks noGrp="1"/>
          </p:cNvSpPr>
          <p:nvPr>
            <p:ph type="sldNum" sz="quarter" idx="12"/>
          </p:nvPr>
        </p:nvSpPr>
        <p:spPr/>
        <p:txBody>
          <a:bodyPr/>
          <a:lstStyle/>
          <a:p>
            <a:fld id="{82CAE452-9501-4A12-BF0C-BB3D054DDEB2}" type="slidenum">
              <a:rPr lang="en-CA" smtClean="0"/>
              <a:t>35</a:t>
            </a:fld>
            <a:endParaRPr lang="en-CA"/>
          </a:p>
        </p:txBody>
      </p:sp>
    </p:spTree>
    <p:extLst>
      <p:ext uri="{BB962C8B-B14F-4D97-AF65-F5344CB8AC3E}">
        <p14:creationId xmlns:p14="http://schemas.microsoft.com/office/powerpoint/2010/main" val="3077294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Kinds of Complexity</a:t>
            </a:r>
            <a:endParaRPr lang="en-CA" dirty="0"/>
          </a:p>
        </p:txBody>
      </p:sp>
      <p:sp>
        <p:nvSpPr>
          <p:cNvPr id="3" name="Content Placeholder 2"/>
          <p:cNvSpPr>
            <a:spLocks noGrp="1"/>
          </p:cNvSpPr>
          <p:nvPr>
            <p:ph idx="1"/>
          </p:nvPr>
        </p:nvSpPr>
        <p:spPr/>
        <p:txBody>
          <a:bodyPr/>
          <a:lstStyle/>
          <a:p>
            <a:pPr marL="0" indent="0">
              <a:buNone/>
            </a:pPr>
            <a:r>
              <a:rPr lang="nn-NO" dirty="0">
                <a:latin typeface="Consolas" panose="020B0609020204030204" pitchFamily="49" charset="0"/>
              </a:rPr>
              <a:t>for(uint8_t i=0; i &lt; GetSize(); i++)</a:t>
            </a:r>
          </a:p>
          <a:p>
            <a:pPr marL="0" indent="0">
              <a:buNone/>
            </a:pPr>
            <a:r>
              <a:rPr lang="nn-NO" dirty="0">
                <a:latin typeface="Consolas" panose="020B0609020204030204" pitchFamily="49" charset="0"/>
              </a:rPr>
              <a:t>{</a:t>
            </a:r>
          </a:p>
          <a:p>
            <a:pPr marL="0" indent="0">
              <a:buNone/>
            </a:pPr>
            <a:r>
              <a:rPr lang="nn-NO" dirty="0">
                <a:latin typeface="Consolas" panose="020B0609020204030204" pitchFamily="49" charset="0"/>
              </a:rPr>
              <a:t> //...</a:t>
            </a:r>
          </a:p>
          <a:p>
            <a:pPr marL="0" indent="0">
              <a:buNone/>
            </a:pPr>
            <a:r>
              <a:rPr lang="nn-NO" dirty="0">
                <a:latin typeface="Consolas" panose="020B0609020204030204" pitchFamily="49" charset="0"/>
              </a:rPr>
              <a:t>}</a:t>
            </a:r>
          </a:p>
          <a:p>
            <a:r>
              <a:rPr lang="nn-NO" dirty="0"/>
              <a:t>Guess what the return type of GetSize() is?</a:t>
            </a:r>
          </a:p>
          <a:p>
            <a:pPr lvl="1"/>
            <a:r>
              <a:rPr lang="nn-NO" dirty="0"/>
              <a:t>uint16_t</a:t>
            </a:r>
          </a:p>
          <a:p>
            <a:pPr lvl="1"/>
            <a:r>
              <a:rPr lang="nn-NO" dirty="0"/>
              <a:t>And it needs to be – won’t fit in 8 bits</a:t>
            </a:r>
          </a:p>
          <a:p>
            <a:pPr lvl="1"/>
            <a:r>
              <a:rPr lang="nn-NO" dirty="0"/>
              <a:t>So that means?</a:t>
            </a:r>
          </a:p>
          <a:p>
            <a:r>
              <a:rPr lang="nn-NO" dirty="0"/>
              <a:t>C++ is so complicated with all those darn different types</a:t>
            </a:r>
          </a:p>
        </p:txBody>
      </p:sp>
      <p:sp>
        <p:nvSpPr>
          <p:cNvPr id="4" name="Date Placeholder 3">
            <a:extLst>
              <a:ext uri="{FF2B5EF4-FFF2-40B4-BE49-F238E27FC236}">
                <a16:creationId xmlns:a16="http://schemas.microsoft.com/office/drawing/2014/main" id="{8B9CF2DB-79F4-4091-A060-E7C4AAA02C45}"/>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0AFD241C-6D3D-4809-9AFD-47DEB0932AF0}"/>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E563D6AD-5006-49E1-A00C-5EC8997A0BBC}"/>
              </a:ext>
            </a:extLst>
          </p:cNvPr>
          <p:cNvSpPr>
            <a:spLocks noGrp="1"/>
          </p:cNvSpPr>
          <p:nvPr>
            <p:ph type="sldNum" sz="quarter" idx="12"/>
          </p:nvPr>
        </p:nvSpPr>
        <p:spPr/>
        <p:txBody>
          <a:bodyPr/>
          <a:lstStyle/>
          <a:p>
            <a:fld id="{82CAE452-9501-4A12-BF0C-BB3D054DDEB2}" type="slidenum">
              <a:rPr lang="en-CA" smtClean="0"/>
              <a:t>36</a:t>
            </a:fld>
            <a:endParaRPr lang="en-CA"/>
          </a:p>
        </p:txBody>
      </p:sp>
    </p:spTree>
    <p:extLst>
      <p:ext uri="{BB962C8B-B14F-4D97-AF65-F5344CB8AC3E}">
        <p14:creationId xmlns:p14="http://schemas.microsoft.com/office/powerpoint/2010/main" val="3486156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Failure to Encapsulate</a:t>
            </a:r>
            <a:endParaRPr lang="en-CA" dirty="0"/>
          </a:p>
        </p:txBody>
      </p:sp>
      <p:sp>
        <p:nvSpPr>
          <p:cNvPr id="3" name="Content Placeholder 2"/>
          <p:cNvSpPr>
            <a:spLocks noGrp="1"/>
          </p:cNvSpPr>
          <p:nvPr>
            <p:ph idx="1"/>
          </p:nvPr>
        </p:nvSpPr>
        <p:spPr/>
        <p:txBody>
          <a:bodyPr>
            <a:normAutofit/>
          </a:bodyPr>
          <a:lstStyle/>
          <a:p>
            <a:r>
              <a:rPr lang="nn-NO" dirty="0"/>
              <a:t>i and GetSize() have no relationship</a:t>
            </a:r>
          </a:p>
          <a:p>
            <a:r>
              <a:rPr lang="nn-NO" dirty="0"/>
              <a:t>There isn’t a real collection here</a:t>
            </a:r>
          </a:p>
          <a:p>
            <a:r>
              <a:rPr lang="nn-NO" dirty="0"/>
              <a:t>Fix that</a:t>
            </a:r>
          </a:p>
          <a:p>
            <a:pPr marL="0" indent="0">
              <a:buNone/>
            </a:pPr>
            <a:endParaRPr lang="nn-NO" dirty="0">
              <a:latin typeface="Consolas" panose="020B0609020204030204" pitchFamily="49" charset="0"/>
            </a:endParaRPr>
          </a:p>
          <a:p>
            <a:pPr marL="0" indent="0">
              <a:buNone/>
            </a:pPr>
            <a:r>
              <a:rPr lang="nn-NO" dirty="0">
                <a:latin typeface="Consolas" panose="020B0609020204030204" pitchFamily="49" charset="0"/>
              </a:rPr>
              <a:t>for(x&amp; : coll)</a:t>
            </a:r>
          </a:p>
          <a:p>
            <a:pPr marL="0" indent="0">
              <a:buNone/>
            </a:pPr>
            <a:r>
              <a:rPr lang="nn-NO" dirty="0">
                <a:latin typeface="Consolas" panose="020B0609020204030204" pitchFamily="49" charset="0"/>
              </a:rPr>
              <a:t>{</a:t>
            </a:r>
          </a:p>
          <a:p>
            <a:pPr marL="0" indent="0">
              <a:buNone/>
            </a:pPr>
            <a:r>
              <a:rPr lang="nn-NO" dirty="0">
                <a:latin typeface="Consolas" panose="020B0609020204030204" pitchFamily="49" charset="0"/>
              </a:rPr>
              <a:t> //...</a:t>
            </a:r>
          </a:p>
          <a:p>
            <a:pPr marL="0" indent="0">
              <a:buNone/>
            </a:pPr>
            <a:r>
              <a:rPr lang="nn-NO" dirty="0">
                <a:latin typeface="Consolas" panose="020B0609020204030204" pitchFamily="49" charset="0"/>
              </a:rPr>
              <a:t>}</a:t>
            </a:r>
          </a:p>
          <a:p>
            <a:endParaRPr lang="nn-NO" dirty="0"/>
          </a:p>
        </p:txBody>
      </p:sp>
      <p:sp>
        <p:nvSpPr>
          <p:cNvPr id="4" name="Date Placeholder 3">
            <a:extLst>
              <a:ext uri="{FF2B5EF4-FFF2-40B4-BE49-F238E27FC236}">
                <a16:creationId xmlns:a16="http://schemas.microsoft.com/office/drawing/2014/main" id="{10F20E44-D571-45CC-872E-9AEBF869C574}"/>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1EDA13A0-A7E6-47CC-9513-8689F9FCB3E7}"/>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733B324B-016A-4243-8F92-EC5D540883C6}"/>
              </a:ext>
            </a:extLst>
          </p:cNvPr>
          <p:cNvSpPr>
            <a:spLocks noGrp="1"/>
          </p:cNvSpPr>
          <p:nvPr>
            <p:ph type="sldNum" sz="quarter" idx="12"/>
          </p:nvPr>
        </p:nvSpPr>
        <p:spPr/>
        <p:txBody>
          <a:bodyPr/>
          <a:lstStyle/>
          <a:p>
            <a:fld id="{82CAE452-9501-4A12-BF0C-BB3D054DDEB2}" type="slidenum">
              <a:rPr lang="en-CA" smtClean="0"/>
              <a:t>37</a:t>
            </a:fld>
            <a:endParaRPr lang="en-CA"/>
          </a:p>
        </p:txBody>
      </p:sp>
    </p:spTree>
    <p:extLst>
      <p:ext uri="{BB962C8B-B14F-4D97-AF65-F5344CB8AC3E}">
        <p14:creationId xmlns:p14="http://schemas.microsoft.com/office/powerpoint/2010/main" val="410589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Simplifying Polynomials</a:t>
            </a:r>
            <a:endParaRPr lang="en-CA" dirty="0"/>
          </a:p>
        </p:txBody>
      </p:sp>
      <p:sp>
        <p:nvSpPr>
          <p:cNvPr id="3" name="Content Placeholder 2"/>
          <p:cNvSpPr>
            <a:spLocks noGrp="1"/>
          </p:cNvSpPr>
          <p:nvPr>
            <p:ph idx="1"/>
          </p:nvPr>
        </p:nvSpPr>
        <p:spPr/>
        <p:txBody>
          <a:bodyPr>
            <a:normAutofit/>
          </a:bodyPr>
          <a:lstStyle/>
          <a:p>
            <a:r>
              <a:rPr lang="en-US" dirty="0"/>
              <a:t>At what age did you learn to expand polynomials?</a:t>
            </a:r>
          </a:p>
          <a:p>
            <a:pPr lvl="1"/>
            <a:r>
              <a:rPr lang="en-US" dirty="0"/>
              <a:t>(x+1)(x+2) </a:t>
            </a:r>
          </a:p>
          <a:p>
            <a:pPr lvl="1"/>
            <a:r>
              <a:rPr lang="en-US" dirty="0"/>
              <a:t>FOIL</a:t>
            </a:r>
          </a:p>
          <a:p>
            <a:pPr lvl="1"/>
            <a:r>
              <a:rPr lang="en-CA" dirty="0"/>
              <a:t>x</a:t>
            </a:r>
            <a:r>
              <a:rPr lang="en-CA" baseline="30000" dirty="0"/>
              <a:t>2</a:t>
            </a:r>
            <a:r>
              <a:rPr lang="en-CA" dirty="0"/>
              <a:t> + 2x + 1x + 2</a:t>
            </a:r>
          </a:p>
          <a:p>
            <a:pPr lvl="1"/>
            <a:r>
              <a:rPr lang="en-CA" dirty="0"/>
              <a:t>x</a:t>
            </a:r>
            <a:r>
              <a:rPr lang="en-CA" baseline="30000" dirty="0"/>
              <a:t>2</a:t>
            </a:r>
            <a:r>
              <a:rPr lang="en-CA" dirty="0"/>
              <a:t> + 3x + 2</a:t>
            </a:r>
          </a:p>
          <a:p>
            <a:pPr lvl="1"/>
            <a:endParaRPr lang="en-US" dirty="0"/>
          </a:p>
          <a:p>
            <a:r>
              <a:rPr lang="en-US" dirty="0"/>
              <a:t>Remember how much harder it is to “simplify” them?</a:t>
            </a:r>
          </a:p>
          <a:p>
            <a:pPr lvl="1"/>
            <a:r>
              <a:rPr lang="en-CA" dirty="0"/>
              <a:t>x</a:t>
            </a:r>
            <a:r>
              <a:rPr lang="en-CA" baseline="30000" dirty="0"/>
              <a:t>2</a:t>
            </a:r>
            <a:r>
              <a:rPr lang="en-CA" dirty="0"/>
              <a:t> + 4x + 4</a:t>
            </a:r>
            <a:endParaRPr lang="en-US" dirty="0"/>
          </a:p>
          <a:p>
            <a:pPr lvl="1"/>
            <a:r>
              <a:rPr lang="en-US" dirty="0"/>
              <a:t>You have to recognize certain combinations</a:t>
            </a:r>
          </a:p>
          <a:p>
            <a:pPr lvl="1"/>
            <a:r>
              <a:rPr lang="en-US" dirty="0"/>
              <a:t>(x+2)(x+2)</a:t>
            </a:r>
            <a:endParaRPr lang="en-CA" dirty="0"/>
          </a:p>
        </p:txBody>
      </p:sp>
      <p:sp>
        <p:nvSpPr>
          <p:cNvPr id="4" name="Date Placeholder 3">
            <a:extLst>
              <a:ext uri="{FF2B5EF4-FFF2-40B4-BE49-F238E27FC236}">
                <a16:creationId xmlns:a16="http://schemas.microsoft.com/office/drawing/2014/main" id="{A54EBBA1-BD51-45D3-BD9C-9F8BFF67C5EA}"/>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9B891351-6DD0-49E7-970F-4C416DA6901D}"/>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B59B27B6-6548-405E-A17C-DCAE8B8ADDA9}"/>
              </a:ext>
            </a:extLst>
          </p:cNvPr>
          <p:cNvSpPr>
            <a:spLocks noGrp="1"/>
          </p:cNvSpPr>
          <p:nvPr>
            <p:ph type="sldNum" sz="quarter" idx="12"/>
          </p:nvPr>
        </p:nvSpPr>
        <p:spPr/>
        <p:txBody>
          <a:bodyPr/>
          <a:lstStyle/>
          <a:p>
            <a:fld id="{82CAE452-9501-4A12-BF0C-BB3D054DDEB2}" type="slidenum">
              <a:rPr lang="en-CA" smtClean="0"/>
              <a:t>38</a:t>
            </a:fld>
            <a:endParaRPr lang="en-CA"/>
          </a:p>
        </p:txBody>
      </p:sp>
    </p:spTree>
    <p:extLst>
      <p:ext uri="{BB962C8B-B14F-4D97-AF65-F5344CB8AC3E}">
        <p14:creationId xmlns:p14="http://schemas.microsoft.com/office/powerpoint/2010/main" val="3955949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Idioms, Library Abstractions, Commonality</a:t>
            </a:r>
            <a:endParaRPr lang="en-CA" dirty="0"/>
          </a:p>
        </p:txBody>
      </p:sp>
      <p:sp>
        <p:nvSpPr>
          <p:cNvPr id="3" name="Content Placeholder 2"/>
          <p:cNvSpPr>
            <a:spLocks noGrp="1"/>
          </p:cNvSpPr>
          <p:nvPr>
            <p:ph idx="1"/>
          </p:nvPr>
        </p:nvSpPr>
        <p:spPr>
          <a:xfrm>
            <a:off x="838200" y="1517072"/>
            <a:ext cx="10515600" cy="5108915"/>
          </a:xfrm>
        </p:spPr>
        <p:txBody>
          <a:bodyPr>
            <a:normAutofit fontScale="92500" lnSpcReduction="10000"/>
          </a:bodyPr>
          <a:lstStyle/>
          <a:p>
            <a:r>
              <a:rPr lang="en-US" dirty="0"/>
              <a:t>These are old friends you can learn to recognize</a:t>
            </a:r>
          </a:p>
          <a:p>
            <a:r>
              <a:rPr lang="en-US" dirty="0"/>
              <a:t>This loop touches every element in the collection; I should use a ranged for instead of a traditional for loop</a:t>
            </a:r>
          </a:p>
          <a:p>
            <a:pPr lvl="1"/>
            <a:r>
              <a:rPr lang="en-US" dirty="0"/>
              <a:t>Or something from &lt;algorithm&gt;</a:t>
            </a:r>
          </a:p>
          <a:p>
            <a:r>
              <a:rPr lang="en-US" dirty="0"/>
              <a:t>“This is obviously a rotate”</a:t>
            </a:r>
          </a:p>
          <a:p>
            <a:r>
              <a:rPr lang="en-US" dirty="0"/>
              <a:t>There is already a stack in the Standard Library</a:t>
            </a:r>
          </a:p>
          <a:p>
            <a:r>
              <a:rPr lang="en-US" dirty="0"/>
              <a:t>I bet someone already wrote a pretty good </a:t>
            </a:r>
            <a:r>
              <a:rPr lang="en-US" dirty="0" err="1"/>
              <a:t>json</a:t>
            </a:r>
            <a:r>
              <a:rPr lang="en-US" dirty="0"/>
              <a:t> parser, logger, http-getter, </a:t>
            </a:r>
            <a:r>
              <a:rPr lang="en-US" dirty="0" err="1"/>
              <a:t>etc</a:t>
            </a:r>
            <a:endParaRPr lang="en-US" dirty="0"/>
          </a:p>
          <a:p>
            <a:r>
              <a:rPr lang="en-US" dirty="0"/>
              <a:t>If I move the initialization of this object to a function or immediately-invoked lambda, I can make it const </a:t>
            </a:r>
          </a:p>
          <a:p>
            <a:pPr lvl="1"/>
            <a:r>
              <a:rPr lang="en-US" dirty="0"/>
              <a:t>And with a lambda I can just [&amp;] instead of working out what the parameters to the function should be</a:t>
            </a:r>
          </a:p>
          <a:p>
            <a:r>
              <a:rPr lang="en-US" dirty="0"/>
              <a:t>Using raw string literals here will help readability</a:t>
            </a:r>
            <a:endParaRPr lang="en-CA" dirty="0"/>
          </a:p>
        </p:txBody>
      </p:sp>
      <p:sp>
        <p:nvSpPr>
          <p:cNvPr id="4" name="Date Placeholder 3">
            <a:extLst>
              <a:ext uri="{FF2B5EF4-FFF2-40B4-BE49-F238E27FC236}">
                <a16:creationId xmlns:a16="http://schemas.microsoft.com/office/drawing/2014/main" id="{918295AE-4DA9-4442-AA25-C8BB82CFFCB4}"/>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406B78A0-2E7A-470E-BE0D-D13889148FAE}"/>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D812B1D8-D964-43EA-9C8A-8E0544A04E56}"/>
              </a:ext>
            </a:extLst>
          </p:cNvPr>
          <p:cNvSpPr>
            <a:spLocks noGrp="1"/>
          </p:cNvSpPr>
          <p:nvPr>
            <p:ph type="sldNum" sz="quarter" idx="12"/>
          </p:nvPr>
        </p:nvSpPr>
        <p:spPr/>
        <p:txBody>
          <a:bodyPr/>
          <a:lstStyle/>
          <a:p>
            <a:fld id="{82CAE452-9501-4A12-BF0C-BB3D054DDEB2}" type="slidenum">
              <a:rPr lang="en-CA" smtClean="0"/>
              <a:t>39</a:t>
            </a:fld>
            <a:endParaRPr lang="en-CA"/>
          </a:p>
        </p:txBody>
      </p:sp>
    </p:spTree>
    <p:extLst>
      <p:ext uri="{BB962C8B-B14F-4D97-AF65-F5344CB8AC3E}">
        <p14:creationId xmlns:p14="http://schemas.microsoft.com/office/powerpoint/2010/main" val="1683137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What Happens?</a:t>
            </a:r>
            <a:endParaRPr lang="en-CA" dirty="0"/>
          </a:p>
        </p:txBody>
      </p:sp>
      <p:sp>
        <p:nvSpPr>
          <p:cNvPr id="3" name="Content Placeholder 2"/>
          <p:cNvSpPr>
            <a:spLocks noGrp="1"/>
          </p:cNvSpPr>
          <p:nvPr>
            <p:ph idx="1"/>
          </p:nvPr>
        </p:nvSpPr>
        <p:spPr/>
        <p:txBody>
          <a:bodyPr/>
          <a:lstStyle/>
          <a:p>
            <a:r>
              <a:rPr lang="en-US" dirty="0"/>
              <a:t>Real life is complicated</a:t>
            </a:r>
          </a:p>
          <a:p>
            <a:r>
              <a:rPr lang="en-US" dirty="0"/>
              <a:t>You can’t omit all that error checking and input sanitizing and handling both directions</a:t>
            </a:r>
          </a:p>
          <a:p>
            <a:r>
              <a:rPr lang="en-US" dirty="0"/>
              <a:t>Code grows </a:t>
            </a:r>
          </a:p>
          <a:p>
            <a:r>
              <a:rPr lang="en-US" dirty="0"/>
              <a:t>It gets more complicated</a:t>
            </a:r>
          </a:p>
        </p:txBody>
      </p:sp>
      <p:sp>
        <p:nvSpPr>
          <p:cNvPr id="4" name="Date Placeholder 3">
            <a:extLst>
              <a:ext uri="{FF2B5EF4-FFF2-40B4-BE49-F238E27FC236}">
                <a16:creationId xmlns:a16="http://schemas.microsoft.com/office/drawing/2014/main" id="{3843E4F1-1168-4910-BA93-AF1940C1E360}"/>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1BF33094-439E-4A9D-8187-9A45B019231B}"/>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7E01602B-F4E8-464B-8A98-FC77A8F679B9}"/>
              </a:ext>
            </a:extLst>
          </p:cNvPr>
          <p:cNvSpPr>
            <a:spLocks noGrp="1"/>
          </p:cNvSpPr>
          <p:nvPr>
            <p:ph type="sldNum" sz="quarter" idx="12"/>
          </p:nvPr>
        </p:nvSpPr>
        <p:spPr/>
        <p:txBody>
          <a:bodyPr/>
          <a:lstStyle/>
          <a:p>
            <a:fld id="{82CAE452-9501-4A12-BF0C-BB3D054DDEB2}" type="slidenum">
              <a:rPr lang="en-CA" smtClean="0"/>
              <a:t>4</a:t>
            </a:fld>
            <a:endParaRPr lang="en-CA"/>
          </a:p>
        </p:txBody>
      </p:sp>
    </p:spTree>
    <p:extLst>
      <p:ext uri="{BB962C8B-B14F-4D97-AF65-F5344CB8AC3E}">
        <p14:creationId xmlns:p14="http://schemas.microsoft.com/office/powerpoint/2010/main" val="725756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306387" y="295310"/>
            <a:ext cx="8649586" cy="1248156"/>
          </a:xfrm>
        </p:spPr>
        <p:txBody>
          <a:bodyPr/>
          <a:lstStyle/>
          <a:p>
            <a:r>
              <a:rPr lang="en-US" dirty="0"/>
              <a:t>Showing off?</a:t>
            </a:r>
            <a:endParaRPr lang="en-CA" dirty="0"/>
          </a:p>
        </p:txBody>
      </p:sp>
      <p:sp>
        <p:nvSpPr>
          <p:cNvPr id="3" name="Content Placeholder 2"/>
          <p:cNvSpPr>
            <a:spLocks noGrp="1"/>
          </p:cNvSpPr>
          <p:nvPr>
            <p:ph idx="1"/>
          </p:nvPr>
        </p:nvSpPr>
        <p:spPr>
          <a:xfrm>
            <a:off x="1860733" y="2844725"/>
            <a:ext cx="1428272" cy="603552"/>
          </a:xfrm>
        </p:spPr>
        <p:txBody>
          <a:bodyPr>
            <a:normAutofit/>
          </a:bodyPr>
          <a:lstStyle/>
          <a:p>
            <a:pPr marL="0" indent="0">
              <a:buNone/>
            </a:pPr>
            <a:r>
              <a:rPr lang="en-US" sz="2800" dirty="0"/>
              <a:t>AAA</a:t>
            </a:r>
          </a:p>
        </p:txBody>
      </p:sp>
      <p:sp>
        <p:nvSpPr>
          <p:cNvPr id="4" name="Content Placeholder 2"/>
          <p:cNvSpPr txBox="1">
            <a:spLocks/>
          </p:cNvSpPr>
          <p:nvPr/>
        </p:nvSpPr>
        <p:spPr>
          <a:xfrm>
            <a:off x="6894286" y="5531001"/>
            <a:ext cx="5157008" cy="47001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err="1"/>
              <a:t>Constexpr</a:t>
            </a:r>
            <a:r>
              <a:rPr lang="en-US" sz="2800" dirty="0"/>
              <a:t> all the things</a:t>
            </a:r>
            <a:endParaRPr lang="en-CA" sz="2800" dirty="0"/>
          </a:p>
        </p:txBody>
      </p:sp>
      <p:sp>
        <p:nvSpPr>
          <p:cNvPr id="5" name="Content Placeholder 2"/>
          <p:cNvSpPr txBox="1">
            <a:spLocks/>
          </p:cNvSpPr>
          <p:nvPr/>
        </p:nvSpPr>
        <p:spPr>
          <a:xfrm>
            <a:off x="1710326" y="5592547"/>
            <a:ext cx="5617436" cy="4876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err="1"/>
              <a:t>Const</a:t>
            </a:r>
            <a:r>
              <a:rPr lang="en-US" sz="2800" dirty="0"/>
              <a:t> all the things</a:t>
            </a:r>
          </a:p>
        </p:txBody>
      </p:sp>
      <p:sp>
        <p:nvSpPr>
          <p:cNvPr id="6" name="Content Placeholder 2"/>
          <p:cNvSpPr txBox="1">
            <a:spLocks/>
          </p:cNvSpPr>
          <p:nvPr/>
        </p:nvSpPr>
        <p:spPr>
          <a:xfrm>
            <a:off x="1195194" y="5019295"/>
            <a:ext cx="15367954" cy="5545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a:t>That’s not undefined </a:t>
            </a:r>
            <a:r>
              <a:rPr lang="en-US" sz="2800" dirty="0" err="1"/>
              <a:t>behaviour</a:t>
            </a:r>
            <a:r>
              <a:rPr lang="en-US" sz="2800" dirty="0"/>
              <a:t>, that’s unspecified </a:t>
            </a:r>
            <a:r>
              <a:rPr lang="en-US" sz="2800" dirty="0" err="1"/>
              <a:t>behaviour</a:t>
            </a:r>
            <a:endParaRPr lang="en-US" sz="2800" dirty="0"/>
          </a:p>
        </p:txBody>
      </p:sp>
      <p:sp>
        <p:nvSpPr>
          <p:cNvPr id="7" name="Content Placeholder 2"/>
          <p:cNvSpPr txBox="1">
            <a:spLocks/>
          </p:cNvSpPr>
          <p:nvPr/>
        </p:nvSpPr>
        <p:spPr>
          <a:xfrm>
            <a:off x="4247980" y="4208593"/>
            <a:ext cx="8375791" cy="4769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a:t>Oh sure it was used, but it wasn’t ODR-used</a:t>
            </a:r>
          </a:p>
        </p:txBody>
      </p:sp>
      <p:sp>
        <p:nvSpPr>
          <p:cNvPr id="8" name="Content Placeholder 2"/>
          <p:cNvSpPr txBox="1">
            <a:spLocks/>
          </p:cNvSpPr>
          <p:nvPr/>
        </p:nvSpPr>
        <p:spPr>
          <a:xfrm>
            <a:off x="2161595" y="2076437"/>
            <a:ext cx="1751531" cy="64802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a:t>RVO </a:t>
            </a:r>
          </a:p>
        </p:txBody>
      </p:sp>
      <p:sp>
        <p:nvSpPr>
          <p:cNvPr id="9" name="Content Placeholder 2"/>
          <p:cNvSpPr txBox="1">
            <a:spLocks/>
          </p:cNvSpPr>
          <p:nvPr/>
        </p:nvSpPr>
        <p:spPr>
          <a:xfrm>
            <a:off x="2573681" y="3965721"/>
            <a:ext cx="2417839" cy="6411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a:t>LTO </a:t>
            </a:r>
          </a:p>
        </p:txBody>
      </p:sp>
      <p:sp>
        <p:nvSpPr>
          <p:cNvPr id="10" name="Content Placeholder 2"/>
          <p:cNvSpPr txBox="1">
            <a:spLocks/>
          </p:cNvSpPr>
          <p:nvPr/>
        </p:nvSpPr>
        <p:spPr>
          <a:xfrm>
            <a:off x="7524814" y="3070179"/>
            <a:ext cx="2862318" cy="5999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a:t>ADL</a:t>
            </a:r>
          </a:p>
        </p:txBody>
      </p:sp>
      <p:sp>
        <p:nvSpPr>
          <p:cNvPr id="11" name="Content Placeholder 2"/>
          <p:cNvSpPr txBox="1">
            <a:spLocks/>
          </p:cNvSpPr>
          <p:nvPr/>
        </p:nvSpPr>
        <p:spPr>
          <a:xfrm>
            <a:off x="4121811" y="2426989"/>
            <a:ext cx="1520629" cy="67271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a:t>NDR</a:t>
            </a:r>
          </a:p>
        </p:txBody>
      </p:sp>
      <p:sp>
        <p:nvSpPr>
          <p:cNvPr id="12" name="Content Placeholder 2"/>
          <p:cNvSpPr txBox="1">
            <a:spLocks/>
          </p:cNvSpPr>
          <p:nvPr/>
        </p:nvSpPr>
        <p:spPr>
          <a:xfrm>
            <a:off x="4177683" y="3170430"/>
            <a:ext cx="2206731" cy="50149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a:t>SFINAE</a:t>
            </a:r>
          </a:p>
        </p:txBody>
      </p:sp>
      <p:sp>
        <p:nvSpPr>
          <p:cNvPr id="13" name="Content Placeholder 2"/>
          <p:cNvSpPr txBox="1">
            <a:spLocks/>
          </p:cNvSpPr>
          <p:nvPr/>
        </p:nvSpPr>
        <p:spPr>
          <a:xfrm>
            <a:off x="5957384" y="2507283"/>
            <a:ext cx="1780430" cy="5620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a:t>IIILE</a:t>
            </a:r>
          </a:p>
        </p:txBody>
      </p:sp>
      <p:sp>
        <p:nvSpPr>
          <p:cNvPr id="14" name="Content Placeholder 2"/>
          <p:cNvSpPr txBox="1">
            <a:spLocks/>
          </p:cNvSpPr>
          <p:nvPr/>
        </p:nvSpPr>
        <p:spPr>
          <a:xfrm>
            <a:off x="7578027" y="2218081"/>
            <a:ext cx="3184751" cy="739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a:t>ODR</a:t>
            </a:r>
          </a:p>
        </p:txBody>
      </p:sp>
      <p:sp>
        <p:nvSpPr>
          <p:cNvPr id="15" name="Content Placeholder 2"/>
          <p:cNvSpPr txBox="1">
            <a:spLocks/>
          </p:cNvSpPr>
          <p:nvPr/>
        </p:nvSpPr>
        <p:spPr>
          <a:xfrm>
            <a:off x="6500500" y="3395845"/>
            <a:ext cx="1442292" cy="50047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a:t>UB</a:t>
            </a:r>
          </a:p>
        </p:txBody>
      </p:sp>
      <p:sp>
        <p:nvSpPr>
          <p:cNvPr id="17" name="Content Placeholder 2"/>
          <p:cNvSpPr txBox="1">
            <a:spLocks/>
          </p:cNvSpPr>
          <p:nvPr/>
        </p:nvSpPr>
        <p:spPr>
          <a:xfrm>
            <a:off x="9358457" y="2621168"/>
            <a:ext cx="3184751" cy="739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Gadugi" panose="020B05020402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adugi" panose="020B05020402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adugi" panose="020B05020402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Gadugi" panose="020B05020402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buNone/>
            </a:pPr>
            <a:r>
              <a:rPr lang="en-US" sz="2800" dirty="0"/>
              <a:t>RAII</a:t>
            </a:r>
          </a:p>
        </p:txBody>
      </p:sp>
      <p:sp>
        <p:nvSpPr>
          <p:cNvPr id="16" name="Date Placeholder 15">
            <a:extLst>
              <a:ext uri="{FF2B5EF4-FFF2-40B4-BE49-F238E27FC236}">
                <a16:creationId xmlns:a16="http://schemas.microsoft.com/office/drawing/2014/main" id="{5F42B4A3-4EE8-4459-A40B-91893E032447}"/>
              </a:ext>
            </a:extLst>
          </p:cNvPr>
          <p:cNvSpPr>
            <a:spLocks noGrp="1"/>
          </p:cNvSpPr>
          <p:nvPr>
            <p:ph type="dt" sz="half" idx="10"/>
          </p:nvPr>
        </p:nvSpPr>
        <p:spPr/>
        <p:txBody>
          <a:bodyPr/>
          <a:lstStyle/>
          <a:p>
            <a:r>
              <a:rPr lang="en-US"/>
              <a:t>October 2018, Pacific++</a:t>
            </a:r>
            <a:endParaRPr lang="en-CA" dirty="0"/>
          </a:p>
        </p:txBody>
      </p:sp>
      <p:sp>
        <p:nvSpPr>
          <p:cNvPr id="18" name="Footer Placeholder 17">
            <a:extLst>
              <a:ext uri="{FF2B5EF4-FFF2-40B4-BE49-F238E27FC236}">
                <a16:creationId xmlns:a16="http://schemas.microsoft.com/office/drawing/2014/main" id="{D26E2E1D-2641-4202-BB2A-20BE10E57018}"/>
              </a:ext>
            </a:extLst>
          </p:cNvPr>
          <p:cNvSpPr>
            <a:spLocks noGrp="1"/>
          </p:cNvSpPr>
          <p:nvPr>
            <p:ph type="ftr" sz="quarter" idx="11"/>
          </p:nvPr>
        </p:nvSpPr>
        <p:spPr/>
        <p:txBody>
          <a:bodyPr/>
          <a:lstStyle/>
          <a:p>
            <a:r>
              <a:rPr lang="en-CA"/>
              <a:t>Kate Gregory       @gregcons</a:t>
            </a:r>
            <a:endParaRPr lang="en-CA" dirty="0"/>
          </a:p>
        </p:txBody>
      </p:sp>
      <p:sp>
        <p:nvSpPr>
          <p:cNvPr id="19" name="Slide Number Placeholder 18">
            <a:extLst>
              <a:ext uri="{FF2B5EF4-FFF2-40B4-BE49-F238E27FC236}">
                <a16:creationId xmlns:a16="http://schemas.microsoft.com/office/drawing/2014/main" id="{FC9D05B2-D921-42AE-9A92-1EB0DA36AF7E}"/>
              </a:ext>
            </a:extLst>
          </p:cNvPr>
          <p:cNvSpPr>
            <a:spLocks noGrp="1"/>
          </p:cNvSpPr>
          <p:nvPr>
            <p:ph type="sldNum" sz="quarter" idx="12"/>
          </p:nvPr>
        </p:nvSpPr>
        <p:spPr/>
        <p:txBody>
          <a:bodyPr/>
          <a:lstStyle/>
          <a:p>
            <a:fld id="{82CAE452-9501-4A12-BF0C-BB3D054DDEB2}" type="slidenum">
              <a:rPr lang="en-CA" smtClean="0"/>
              <a:t>40</a:t>
            </a:fld>
            <a:endParaRPr lang="en-CA"/>
          </a:p>
        </p:txBody>
      </p:sp>
    </p:spTree>
    <p:extLst>
      <p:ext uri="{BB962C8B-B14F-4D97-AF65-F5344CB8AC3E}">
        <p14:creationId xmlns:p14="http://schemas.microsoft.com/office/powerpoint/2010/main" val="2669509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7"/>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P spid="6" grpId="0"/>
      <p:bldP spid="7" grpId="0"/>
      <p:bldP spid="8" grpId="0"/>
      <p:bldP spid="9" grpId="0"/>
      <p:bldP spid="10" grpId="0"/>
      <p:bldP spid="11" grpId="0"/>
      <p:bldP spid="12" grpId="0"/>
      <p:bldP spid="13" grpId="0"/>
      <p:bldP spid="14" grpId="0"/>
      <p:bldP spid="15" grpId="0"/>
      <p:bldP spid="17" grpId="0"/>
    </p:bldLst>
  </p:timing>
</p:sld>
</file>

<file path=ppt/slides/slide41.xml><?xml version="1.0" encoding="utf-8"?>
<p:sld xmlns:a="http://schemas.openxmlformats.org/drawingml/2006/main" xmlns:r="http://schemas.openxmlformats.org/officeDocument/2006/relationships" xmlns:p="http://schemas.openxmlformats.org/presentationml/2006/main" showMasterSp="0" show="0">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685800" y="753532"/>
            <a:ext cx="10820400" cy="4073649"/>
          </a:xfrm>
        </p:spPr>
        <p:txBody>
          <a:bodyPr>
            <a:normAutofit/>
          </a:bodyPr>
          <a:lstStyle/>
          <a:p>
            <a:r>
              <a:rPr lang="en-CA" sz="5400" dirty="0"/>
              <a:t>Learning patterns and idioms and things with initials isn't </a:t>
            </a:r>
            <a:r>
              <a:rPr lang="en-CA" sz="5400" b="1" dirty="0"/>
              <a:t>necessarily</a:t>
            </a:r>
            <a:r>
              <a:rPr lang="en-CA" sz="5400" dirty="0"/>
              <a:t> just showing off. It can be a powerful technique towards better code.</a:t>
            </a:r>
          </a:p>
        </p:txBody>
      </p:sp>
      <p:sp>
        <p:nvSpPr>
          <p:cNvPr id="2" name="Date Placeholder 1">
            <a:extLst>
              <a:ext uri="{FF2B5EF4-FFF2-40B4-BE49-F238E27FC236}">
                <a16:creationId xmlns:a16="http://schemas.microsoft.com/office/drawing/2014/main" id="{D5601194-3A37-43DD-B3A6-3BD30F6B1F70}"/>
              </a:ext>
            </a:extLst>
          </p:cNvPr>
          <p:cNvSpPr>
            <a:spLocks noGrp="1"/>
          </p:cNvSpPr>
          <p:nvPr>
            <p:ph type="dt" sz="half" idx="10"/>
          </p:nvPr>
        </p:nvSpPr>
        <p:spPr/>
        <p:txBody>
          <a:bodyPr/>
          <a:lstStyle/>
          <a:p>
            <a:r>
              <a:rPr lang="en-US"/>
              <a:t>October 2018, Pacific++</a:t>
            </a:r>
            <a:endParaRPr lang="en-CA"/>
          </a:p>
        </p:txBody>
      </p:sp>
      <p:sp>
        <p:nvSpPr>
          <p:cNvPr id="3" name="Footer Placeholder 2">
            <a:extLst>
              <a:ext uri="{FF2B5EF4-FFF2-40B4-BE49-F238E27FC236}">
                <a16:creationId xmlns:a16="http://schemas.microsoft.com/office/drawing/2014/main" id="{8473AB99-DCB3-46BC-9116-4F25705FBBEF}"/>
              </a:ext>
            </a:extLst>
          </p:cNvPr>
          <p:cNvSpPr>
            <a:spLocks noGrp="1"/>
          </p:cNvSpPr>
          <p:nvPr>
            <p:ph type="ftr" sz="quarter" idx="11"/>
          </p:nvPr>
        </p:nvSpPr>
        <p:spPr/>
        <p:txBody>
          <a:bodyPr/>
          <a:lstStyle/>
          <a:p>
            <a:r>
              <a:rPr lang="en-CA"/>
              <a:t>Kate Gregory       @gregcons</a:t>
            </a:r>
          </a:p>
        </p:txBody>
      </p:sp>
      <p:sp>
        <p:nvSpPr>
          <p:cNvPr id="5" name="Slide Number Placeholder 4">
            <a:extLst>
              <a:ext uri="{FF2B5EF4-FFF2-40B4-BE49-F238E27FC236}">
                <a16:creationId xmlns:a16="http://schemas.microsoft.com/office/drawing/2014/main" id="{6D3A5AFC-4B5C-48DF-A422-ADF992C39AAB}"/>
              </a:ext>
            </a:extLst>
          </p:cNvPr>
          <p:cNvSpPr>
            <a:spLocks noGrp="1"/>
          </p:cNvSpPr>
          <p:nvPr>
            <p:ph type="sldNum" sz="quarter" idx="12"/>
          </p:nvPr>
        </p:nvSpPr>
        <p:spPr/>
        <p:txBody>
          <a:bodyPr/>
          <a:lstStyle/>
          <a:p>
            <a:fld id="{62508D82-207D-4E0B-8096-3B092F95E650}" type="slidenum">
              <a:rPr lang="en-CA" smtClean="0"/>
              <a:t>41</a:t>
            </a:fld>
            <a:endParaRPr lang="en-CA"/>
          </a:p>
        </p:txBody>
      </p:sp>
    </p:spTree>
    <p:extLst>
      <p:ext uri="{BB962C8B-B14F-4D97-AF65-F5344CB8AC3E}">
        <p14:creationId xmlns:p14="http://schemas.microsoft.com/office/powerpoint/2010/main" val="407685119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978766"/>
          </a:xfrm>
        </p:spPr>
        <p:txBody>
          <a:bodyPr/>
          <a:lstStyle/>
          <a:p>
            <a:r>
              <a:rPr lang="en-US" dirty="0"/>
              <a:t>The Harder Step</a:t>
            </a:r>
            <a:endParaRPr lang="en-CA" dirty="0"/>
          </a:p>
        </p:txBody>
      </p:sp>
      <p:sp>
        <p:nvSpPr>
          <p:cNvPr id="3" name="Content Placeholder 2"/>
          <p:cNvSpPr>
            <a:spLocks noGrp="1"/>
          </p:cNvSpPr>
          <p:nvPr>
            <p:ph idx="1"/>
          </p:nvPr>
        </p:nvSpPr>
        <p:spPr>
          <a:xfrm>
            <a:off x="838200" y="1343890"/>
            <a:ext cx="10515600" cy="5167745"/>
          </a:xfrm>
        </p:spPr>
        <p:txBody>
          <a:bodyPr>
            <a:normAutofit fontScale="92500" lnSpcReduction="10000"/>
          </a:bodyPr>
          <a:lstStyle/>
          <a:p>
            <a:r>
              <a:rPr lang="en-US" dirty="0"/>
              <a:t>Know what we all should know</a:t>
            </a:r>
          </a:p>
          <a:p>
            <a:pPr lvl="1"/>
            <a:r>
              <a:rPr lang="en-US" dirty="0"/>
              <a:t>Is surprising people simple? </a:t>
            </a:r>
          </a:p>
          <a:p>
            <a:pPr lvl="1"/>
            <a:r>
              <a:rPr lang="en-US" dirty="0"/>
              <a:t>It is not enough that you know something. The reader must know it</a:t>
            </a:r>
          </a:p>
          <a:p>
            <a:r>
              <a:rPr lang="en-US" dirty="0"/>
              <a:t>Replace your complicated things with </a:t>
            </a:r>
          </a:p>
          <a:p>
            <a:pPr lvl="1"/>
            <a:r>
              <a:rPr lang="en-US" b="1" dirty="0"/>
              <a:t>Familiar</a:t>
            </a:r>
            <a:r>
              <a:rPr lang="en-US" dirty="0"/>
              <a:t> idioms and language constructs that express your intent</a:t>
            </a:r>
          </a:p>
          <a:p>
            <a:pPr lvl="1"/>
            <a:r>
              <a:rPr lang="en-US" dirty="0"/>
              <a:t>Well known library classes and functions </a:t>
            </a:r>
            <a:r>
              <a:rPr lang="en-US" b="1" dirty="0"/>
              <a:t>that others will recognize</a:t>
            </a:r>
          </a:p>
          <a:p>
            <a:pPr lvl="1"/>
            <a:r>
              <a:rPr lang="en-US" dirty="0"/>
              <a:t>Appropriate abstraction that becomes </a:t>
            </a:r>
            <a:r>
              <a:rPr lang="en-US" b="1" dirty="0"/>
              <a:t>a thing to learn </a:t>
            </a:r>
            <a:r>
              <a:rPr lang="en-US" dirty="0"/>
              <a:t>in your code</a:t>
            </a:r>
          </a:p>
          <a:p>
            <a:pPr lvl="2"/>
            <a:r>
              <a:rPr lang="en-US" dirty="0"/>
              <a:t>Moving complexity inside your abstraction</a:t>
            </a:r>
          </a:p>
          <a:p>
            <a:r>
              <a:rPr lang="en-US" dirty="0"/>
              <a:t>Without</a:t>
            </a:r>
          </a:p>
          <a:p>
            <a:pPr lvl="1"/>
            <a:r>
              <a:rPr lang="en-US" dirty="0"/>
              <a:t>Omitting needed capabilities</a:t>
            </a:r>
          </a:p>
          <a:p>
            <a:pPr lvl="1"/>
            <a:r>
              <a:rPr lang="en-US" dirty="0"/>
              <a:t>Hiding core information behind abstractions and indirections</a:t>
            </a:r>
          </a:p>
          <a:p>
            <a:pPr lvl="2"/>
            <a:r>
              <a:rPr lang="en-US" dirty="0"/>
              <a:t>Factories, interfaces, </a:t>
            </a:r>
            <a:r>
              <a:rPr lang="en-US" dirty="0" err="1"/>
              <a:t>InjectorFactoryAdapter</a:t>
            </a:r>
            <a:endParaRPr lang="en-US" dirty="0"/>
          </a:p>
          <a:p>
            <a:pPr lvl="1"/>
            <a:r>
              <a:rPr lang="en-US" dirty="0"/>
              <a:t>Preventing future changes</a:t>
            </a:r>
          </a:p>
          <a:p>
            <a:pPr lvl="2"/>
            <a:r>
              <a:rPr lang="en-US" dirty="0"/>
              <a:t>Global mutable state, singletons, hardcoding things because “it’s simpler”</a:t>
            </a:r>
          </a:p>
          <a:p>
            <a:pPr lvl="1"/>
            <a:endParaRPr lang="en-CA" dirty="0"/>
          </a:p>
        </p:txBody>
      </p:sp>
      <p:sp>
        <p:nvSpPr>
          <p:cNvPr id="4" name="Date Placeholder 3">
            <a:extLst>
              <a:ext uri="{FF2B5EF4-FFF2-40B4-BE49-F238E27FC236}">
                <a16:creationId xmlns:a16="http://schemas.microsoft.com/office/drawing/2014/main" id="{F921D061-F55C-4C40-82D1-D6C34E706FC4}"/>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F9A0A518-DE1A-43D9-86D9-0F397A5C9F6B}"/>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C9EDF0CB-6C1D-4218-8586-0F4FF6E0A0B1}"/>
              </a:ext>
            </a:extLst>
          </p:cNvPr>
          <p:cNvSpPr>
            <a:spLocks noGrp="1"/>
          </p:cNvSpPr>
          <p:nvPr>
            <p:ph type="sldNum" sz="quarter" idx="12"/>
          </p:nvPr>
        </p:nvSpPr>
        <p:spPr/>
        <p:txBody>
          <a:bodyPr/>
          <a:lstStyle/>
          <a:p>
            <a:fld id="{82CAE452-9501-4A12-BF0C-BB3D054DDEB2}" type="slidenum">
              <a:rPr lang="en-CA" smtClean="0"/>
              <a:t>42</a:t>
            </a:fld>
            <a:endParaRPr lang="en-CA"/>
          </a:p>
        </p:txBody>
      </p:sp>
    </p:spTree>
    <p:extLst>
      <p:ext uri="{BB962C8B-B14F-4D97-AF65-F5344CB8AC3E}">
        <p14:creationId xmlns:p14="http://schemas.microsoft.com/office/powerpoint/2010/main" val="2131712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2" end="12"/>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Future</a:t>
            </a:r>
            <a:endParaRPr lang="en-CA" dirty="0"/>
          </a:p>
        </p:txBody>
      </p:sp>
      <p:sp>
        <p:nvSpPr>
          <p:cNvPr id="3" name="Content Placeholder 2"/>
          <p:cNvSpPr>
            <a:spLocks noGrp="1"/>
          </p:cNvSpPr>
          <p:nvPr>
            <p:ph idx="1"/>
          </p:nvPr>
        </p:nvSpPr>
        <p:spPr/>
        <p:txBody>
          <a:bodyPr/>
          <a:lstStyle/>
          <a:p>
            <a:r>
              <a:rPr lang="en-US" dirty="0"/>
              <a:t>As simple as possible, but no simpler!</a:t>
            </a:r>
          </a:p>
          <a:p>
            <a:r>
              <a:rPr lang="en-US" dirty="0"/>
              <a:t>Simplicity in the larger context</a:t>
            </a:r>
          </a:p>
          <a:p>
            <a:pPr lvl="1"/>
            <a:r>
              <a:rPr lang="en-US" dirty="0"/>
              <a:t>Using a magic number is simpler now than setting up a </a:t>
            </a:r>
            <a:r>
              <a:rPr lang="en-US" dirty="0" err="1"/>
              <a:t>const</a:t>
            </a:r>
            <a:r>
              <a:rPr lang="en-US" dirty="0"/>
              <a:t> variable (or an </a:t>
            </a:r>
            <a:r>
              <a:rPr lang="en-US" dirty="0" err="1"/>
              <a:t>enum</a:t>
            </a:r>
            <a:r>
              <a:rPr lang="en-US" dirty="0"/>
              <a:t> for several of them) but will it be simpler to understand later?</a:t>
            </a:r>
          </a:p>
          <a:p>
            <a:pPr lvl="1"/>
            <a:r>
              <a:rPr lang="en-US" dirty="0"/>
              <a:t>Adding a global is simpler now than adding a parameter to a long chain of function calls, but later when people don’t understand what controls </a:t>
            </a:r>
            <a:r>
              <a:rPr lang="en-US" dirty="0" err="1"/>
              <a:t>behaviour</a:t>
            </a:r>
            <a:r>
              <a:rPr lang="en-US" dirty="0"/>
              <a:t>, was it simpler?</a:t>
            </a:r>
          </a:p>
          <a:p>
            <a:r>
              <a:rPr lang="en-US" dirty="0"/>
              <a:t>Remember simpler code isn’t always faster or easier to write</a:t>
            </a:r>
          </a:p>
          <a:p>
            <a:pPr lvl="1"/>
            <a:r>
              <a:rPr lang="en-US" dirty="0"/>
              <a:t>Take the time to write the shorter letter </a:t>
            </a:r>
            <a:endParaRPr lang="en-CA" dirty="0"/>
          </a:p>
        </p:txBody>
      </p:sp>
      <p:sp>
        <p:nvSpPr>
          <p:cNvPr id="4" name="Date Placeholder 3">
            <a:extLst>
              <a:ext uri="{FF2B5EF4-FFF2-40B4-BE49-F238E27FC236}">
                <a16:creationId xmlns:a16="http://schemas.microsoft.com/office/drawing/2014/main" id="{03B1C39D-D658-4EF8-829E-4544170CC4FA}"/>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2B333C9F-1BE7-42CC-8D8A-3970D5E6100E}"/>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82E46E92-D09F-4326-BB9D-C58480162680}"/>
              </a:ext>
            </a:extLst>
          </p:cNvPr>
          <p:cNvSpPr>
            <a:spLocks noGrp="1"/>
          </p:cNvSpPr>
          <p:nvPr>
            <p:ph type="sldNum" sz="quarter" idx="12"/>
          </p:nvPr>
        </p:nvSpPr>
        <p:spPr/>
        <p:txBody>
          <a:bodyPr/>
          <a:lstStyle/>
          <a:p>
            <a:fld id="{82CAE452-9501-4A12-BF0C-BB3D054DDEB2}" type="slidenum">
              <a:rPr lang="en-CA" smtClean="0"/>
              <a:t>43</a:t>
            </a:fld>
            <a:endParaRPr lang="en-CA"/>
          </a:p>
        </p:txBody>
      </p:sp>
    </p:spTree>
    <p:extLst>
      <p:ext uri="{BB962C8B-B14F-4D97-AF65-F5344CB8AC3E}">
        <p14:creationId xmlns:p14="http://schemas.microsoft.com/office/powerpoint/2010/main" val="2932776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ee the source image"/>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08618" y="3754583"/>
            <a:ext cx="5583382" cy="3021128"/>
          </a:xfrm>
          <a:prstGeom prst="rect">
            <a:avLst/>
          </a:prstGeom>
          <a:noFill/>
          <a:ln>
            <a:noFill/>
          </a:ln>
        </p:spPr>
      </p:pic>
      <p:sp>
        <p:nvSpPr>
          <p:cNvPr id="2" name="Title 1"/>
          <p:cNvSpPr>
            <a:spLocks noGrp="1"/>
          </p:cNvSpPr>
          <p:nvPr>
            <p:ph type="title"/>
          </p:nvPr>
        </p:nvSpPr>
        <p:spPr/>
        <p:txBody>
          <a:bodyPr/>
          <a:lstStyle/>
          <a:p>
            <a:r>
              <a:rPr lang="en-US" dirty="0"/>
              <a:t>The Hardest Steps</a:t>
            </a:r>
            <a:endParaRPr lang="en-CA" dirty="0"/>
          </a:p>
        </p:txBody>
      </p:sp>
      <p:sp>
        <p:nvSpPr>
          <p:cNvPr id="3" name="Content Placeholder 2"/>
          <p:cNvSpPr>
            <a:spLocks noGrp="1"/>
          </p:cNvSpPr>
          <p:nvPr>
            <p:ph idx="1"/>
          </p:nvPr>
        </p:nvSpPr>
        <p:spPr/>
        <p:txBody>
          <a:bodyPr/>
          <a:lstStyle/>
          <a:p>
            <a:r>
              <a:rPr lang="en-US" dirty="0"/>
              <a:t>Knowing that border between “skipping stuff to make it easy” and genuinely elegant simplicity</a:t>
            </a:r>
          </a:p>
          <a:p>
            <a:r>
              <a:rPr lang="en-US" dirty="0"/>
              <a:t>Being brave enough to present simple code</a:t>
            </a:r>
          </a:p>
          <a:p>
            <a:pPr lvl="1"/>
            <a:r>
              <a:rPr lang="en-US" dirty="0"/>
              <a:t>“Is that all you did?”</a:t>
            </a:r>
          </a:p>
          <a:p>
            <a:pPr lvl="1"/>
            <a:r>
              <a:rPr lang="en-US" dirty="0"/>
              <a:t>“I thought you were creative/innovative/an architect?”</a:t>
            </a:r>
          </a:p>
          <a:p>
            <a:endParaRPr lang="en-US" dirty="0"/>
          </a:p>
          <a:p>
            <a:endParaRPr lang="en-CA" dirty="0"/>
          </a:p>
        </p:txBody>
      </p:sp>
      <p:sp>
        <p:nvSpPr>
          <p:cNvPr id="5" name="Date Placeholder 4">
            <a:extLst>
              <a:ext uri="{FF2B5EF4-FFF2-40B4-BE49-F238E27FC236}">
                <a16:creationId xmlns:a16="http://schemas.microsoft.com/office/drawing/2014/main" id="{36C069F1-6ECD-4059-B6DF-3A13B3B3E4C0}"/>
              </a:ext>
            </a:extLst>
          </p:cNvPr>
          <p:cNvSpPr>
            <a:spLocks noGrp="1"/>
          </p:cNvSpPr>
          <p:nvPr>
            <p:ph type="dt" sz="half" idx="10"/>
          </p:nvPr>
        </p:nvSpPr>
        <p:spPr/>
        <p:txBody>
          <a:bodyPr/>
          <a:lstStyle/>
          <a:p>
            <a:r>
              <a:rPr lang="en-US"/>
              <a:t>October 2018, Pacific++</a:t>
            </a:r>
            <a:endParaRPr lang="en-CA" dirty="0"/>
          </a:p>
        </p:txBody>
      </p:sp>
      <p:sp>
        <p:nvSpPr>
          <p:cNvPr id="6" name="Footer Placeholder 5">
            <a:extLst>
              <a:ext uri="{FF2B5EF4-FFF2-40B4-BE49-F238E27FC236}">
                <a16:creationId xmlns:a16="http://schemas.microsoft.com/office/drawing/2014/main" id="{68846848-7E9D-425F-88E6-75397D0B9789}"/>
              </a:ext>
            </a:extLst>
          </p:cNvPr>
          <p:cNvSpPr>
            <a:spLocks noGrp="1"/>
          </p:cNvSpPr>
          <p:nvPr>
            <p:ph type="ftr" sz="quarter" idx="11"/>
          </p:nvPr>
        </p:nvSpPr>
        <p:spPr/>
        <p:txBody>
          <a:bodyPr/>
          <a:lstStyle/>
          <a:p>
            <a:r>
              <a:rPr lang="en-CA"/>
              <a:t>Kate Gregory       @gregcons</a:t>
            </a:r>
            <a:endParaRPr lang="en-CA" dirty="0"/>
          </a:p>
        </p:txBody>
      </p:sp>
      <p:sp>
        <p:nvSpPr>
          <p:cNvPr id="7" name="Slide Number Placeholder 6">
            <a:extLst>
              <a:ext uri="{FF2B5EF4-FFF2-40B4-BE49-F238E27FC236}">
                <a16:creationId xmlns:a16="http://schemas.microsoft.com/office/drawing/2014/main" id="{BBCF51F5-D96D-491E-9F57-775D1EEC1D5D}"/>
              </a:ext>
            </a:extLst>
          </p:cNvPr>
          <p:cNvSpPr>
            <a:spLocks noGrp="1"/>
          </p:cNvSpPr>
          <p:nvPr>
            <p:ph type="sldNum" sz="quarter" idx="12"/>
          </p:nvPr>
        </p:nvSpPr>
        <p:spPr/>
        <p:txBody>
          <a:bodyPr/>
          <a:lstStyle/>
          <a:p>
            <a:fld id="{82CAE452-9501-4A12-BF0C-BB3D054DDEB2}" type="slidenum">
              <a:rPr lang="en-CA" smtClean="0"/>
              <a:t>44</a:t>
            </a:fld>
            <a:endParaRPr lang="en-CA"/>
          </a:p>
        </p:txBody>
      </p:sp>
    </p:spTree>
    <p:extLst>
      <p:ext uri="{BB962C8B-B14F-4D97-AF65-F5344CB8AC3E}">
        <p14:creationId xmlns:p14="http://schemas.microsoft.com/office/powerpoint/2010/main" val="2654296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Bravery</a:t>
            </a:r>
            <a:endParaRPr lang="en-CA" dirty="0"/>
          </a:p>
        </p:txBody>
      </p:sp>
      <p:sp>
        <p:nvSpPr>
          <p:cNvPr id="3" name="Content Placeholder 2"/>
          <p:cNvSpPr>
            <a:spLocks noGrp="1"/>
          </p:cNvSpPr>
          <p:nvPr>
            <p:ph idx="1"/>
          </p:nvPr>
        </p:nvSpPr>
        <p:spPr/>
        <p:txBody>
          <a:bodyPr/>
          <a:lstStyle/>
          <a:p>
            <a:r>
              <a:rPr lang="en-US" dirty="0"/>
              <a:t>Which side of that border are you on?</a:t>
            </a:r>
          </a:p>
          <a:p>
            <a:pPr lvl="1"/>
            <a:r>
              <a:rPr lang="en-US" dirty="0"/>
              <a:t>Is this simple-didn’t-think-it-through or simple-brilliant?</a:t>
            </a:r>
          </a:p>
          <a:p>
            <a:r>
              <a:rPr lang="en-US" dirty="0"/>
              <a:t>If you’re relying on knowing your language and library, do others?</a:t>
            </a:r>
          </a:p>
          <a:p>
            <a:r>
              <a:rPr lang="en-US" dirty="0"/>
              <a:t>Now your code is expressive and transparent, can you be replaced?</a:t>
            </a:r>
          </a:p>
          <a:p>
            <a:r>
              <a:rPr lang="en-US" dirty="0"/>
              <a:t>Does your code reflect you and your abilities?</a:t>
            </a:r>
          </a:p>
          <a:p>
            <a:pPr lvl="1"/>
            <a:r>
              <a:rPr lang="en-US" dirty="0"/>
              <a:t>What are you leaving behind? How does </a:t>
            </a:r>
            <a:r>
              <a:rPr lang="en-US"/>
              <a:t>it speak?</a:t>
            </a:r>
            <a:endParaRPr lang="en-US" dirty="0"/>
          </a:p>
          <a:p>
            <a:r>
              <a:rPr lang="en-US" dirty="0"/>
              <a:t>How far are you from being a beginner?</a:t>
            </a:r>
            <a:endParaRPr lang="en-CA" dirty="0"/>
          </a:p>
        </p:txBody>
      </p:sp>
      <p:sp>
        <p:nvSpPr>
          <p:cNvPr id="4" name="Date Placeholder 3">
            <a:extLst>
              <a:ext uri="{FF2B5EF4-FFF2-40B4-BE49-F238E27FC236}">
                <a16:creationId xmlns:a16="http://schemas.microsoft.com/office/drawing/2014/main" id="{066788A0-04A4-4947-A1B6-C4DD36B4AA72}"/>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5B6B6721-9345-41DE-BDE8-0583E3107D59}"/>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E694B0F6-583F-45D7-B6EC-C54194A61E07}"/>
              </a:ext>
            </a:extLst>
          </p:cNvPr>
          <p:cNvSpPr>
            <a:spLocks noGrp="1"/>
          </p:cNvSpPr>
          <p:nvPr>
            <p:ph type="sldNum" sz="quarter" idx="12"/>
          </p:nvPr>
        </p:nvSpPr>
        <p:spPr/>
        <p:txBody>
          <a:bodyPr/>
          <a:lstStyle/>
          <a:p>
            <a:fld id="{82CAE452-9501-4A12-BF0C-BB3D054DDEB2}" type="slidenum">
              <a:rPr lang="en-CA" smtClean="0"/>
              <a:t>45</a:t>
            </a:fld>
            <a:endParaRPr lang="en-CA"/>
          </a:p>
        </p:txBody>
      </p:sp>
    </p:spTree>
    <p:extLst>
      <p:ext uri="{BB962C8B-B14F-4D97-AF65-F5344CB8AC3E}">
        <p14:creationId xmlns:p14="http://schemas.microsoft.com/office/powerpoint/2010/main" val="1865080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Call to Action</a:t>
            </a:r>
            <a:endParaRPr lang="en-CA" dirty="0"/>
          </a:p>
        </p:txBody>
      </p:sp>
      <p:sp>
        <p:nvSpPr>
          <p:cNvPr id="3" name="Content Placeholder 2"/>
          <p:cNvSpPr>
            <a:spLocks noGrp="1"/>
          </p:cNvSpPr>
          <p:nvPr>
            <p:ph idx="1"/>
          </p:nvPr>
        </p:nvSpPr>
        <p:spPr/>
        <p:txBody>
          <a:bodyPr/>
          <a:lstStyle/>
          <a:p>
            <a:r>
              <a:rPr lang="en-US" dirty="0"/>
              <a:t>Learn </a:t>
            </a:r>
          </a:p>
          <a:p>
            <a:r>
              <a:rPr lang="en-US" dirty="0"/>
              <a:t>Read </a:t>
            </a:r>
          </a:p>
          <a:p>
            <a:r>
              <a:rPr lang="en-US" dirty="0"/>
              <a:t>Care </a:t>
            </a:r>
          </a:p>
          <a:p>
            <a:r>
              <a:rPr lang="en-US" dirty="0"/>
              <a:t>Test</a:t>
            </a:r>
          </a:p>
          <a:p>
            <a:r>
              <a:rPr lang="en-US" dirty="0"/>
              <a:t>Communicate</a:t>
            </a:r>
            <a:endParaRPr lang="en-CA" dirty="0"/>
          </a:p>
        </p:txBody>
      </p:sp>
      <p:sp>
        <p:nvSpPr>
          <p:cNvPr id="4" name="Date Placeholder 3">
            <a:extLst>
              <a:ext uri="{FF2B5EF4-FFF2-40B4-BE49-F238E27FC236}">
                <a16:creationId xmlns:a16="http://schemas.microsoft.com/office/drawing/2014/main" id="{85BB037C-AC33-413C-9EE2-AA396197772D}"/>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385FDB84-D215-479D-BF9F-8415FCFB0BFF}"/>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1AA86A1F-2797-4108-AEC7-84FF3F6F398C}"/>
              </a:ext>
            </a:extLst>
          </p:cNvPr>
          <p:cNvSpPr>
            <a:spLocks noGrp="1"/>
          </p:cNvSpPr>
          <p:nvPr>
            <p:ph type="sldNum" sz="quarter" idx="12"/>
          </p:nvPr>
        </p:nvSpPr>
        <p:spPr/>
        <p:txBody>
          <a:bodyPr/>
          <a:lstStyle/>
          <a:p>
            <a:fld id="{82CAE452-9501-4A12-BF0C-BB3D054DDEB2}" type="slidenum">
              <a:rPr lang="en-CA" smtClean="0"/>
              <a:t>46</a:t>
            </a:fld>
            <a:endParaRPr lang="en-CA"/>
          </a:p>
        </p:txBody>
      </p:sp>
    </p:spTree>
    <p:extLst>
      <p:ext uri="{BB962C8B-B14F-4D97-AF65-F5344CB8AC3E}">
        <p14:creationId xmlns:p14="http://schemas.microsoft.com/office/powerpoint/2010/main" val="2515774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6969868" cy="1325563"/>
          </a:xfrm>
        </p:spPr>
        <p:txBody>
          <a:bodyPr/>
          <a:lstStyle/>
          <a:p>
            <a:r>
              <a:rPr lang="en-US" dirty="0"/>
              <a:t>What Happens to Developers?</a:t>
            </a:r>
            <a:endParaRPr lang="en-CA" dirty="0"/>
          </a:p>
        </p:txBody>
      </p:sp>
      <p:sp>
        <p:nvSpPr>
          <p:cNvPr id="3" name="Content Placeholder 2"/>
          <p:cNvSpPr>
            <a:spLocks noGrp="1"/>
          </p:cNvSpPr>
          <p:nvPr>
            <p:ph idx="1"/>
          </p:nvPr>
        </p:nvSpPr>
        <p:spPr>
          <a:xfrm>
            <a:off x="838201" y="1825625"/>
            <a:ext cx="4953000" cy="4351338"/>
          </a:xfrm>
        </p:spPr>
        <p:txBody>
          <a:bodyPr/>
          <a:lstStyle/>
          <a:p>
            <a:r>
              <a:rPr lang="en-US" dirty="0"/>
              <a:t>We reject simple</a:t>
            </a:r>
          </a:p>
          <a:p>
            <a:pPr lvl="1"/>
            <a:r>
              <a:rPr lang="en-US" dirty="0"/>
              <a:t>After all, we’re not beginners</a:t>
            </a:r>
          </a:p>
          <a:p>
            <a:pPr lvl="1"/>
            <a:r>
              <a:rPr lang="en-US" dirty="0"/>
              <a:t>And real life is complicated</a:t>
            </a:r>
          </a:p>
          <a:p>
            <a:r>
              <a:rPr lang="en-US" dirty="0"/>
              <a:t>Maybe we even show off a little</a:t>
            </a:r>
          </a:p>
          <a:p>
            <a:pPr lvl="1"/>
            <a:r>
              <a:rPr lang="en-US" dirty="0"/>
              <a:t>If it was hard to write, it should be hard to read</a:t>
            </a:r>
          </a:p>
          <a:p>
            <a:pPr lvl="1"/>
            <a:r>
              <a:rPr lang="en-US" dirty="0"/>
              <a:t>If it was easy, anyone could do it</a:t>
            </a:r>
            <a:endParaRPr lang="en-CA" dirty="0"/>
          </a:p>
        </p:txBody>
      </p:sp>
      <p:pic>
        <p:nvPicPr>
          <p:cNvPr id="4" name="Picture 3" descr="Famous monk's path to art of wood ">
            <a:hlinkClick r:id="rId3" tgtFrame="&quot;_self&quot;"/>
          </p:cNvPr>
          <p:cNvPicPr/>
          <p:nvPr/>
        </p:nvPicPr>
        <p:blipFill rotWithShape="1">
          <a:blip r:embed="rId4">
            <a:extLst>
              <a:ext uri="{28A0092B-C50C-407E-A947-70E740481C1C}">
                <a14:useLocalDpi xmlns:a14="http://schemas.microsoft.com/office/drawing/2010/main" val="0"/>
              </a:ext>
            </a:extLst>
          </a:blip>
          <a:srcRect l="6073" t="4505" r="3746"/>
          <a:stretch/>
        </p:blipFill>
        <p:spPr bwMode="auto">
          <a:xfrm>
            <a:off x="5888477" y="-291830"/>
            <a:ext cx="6303523" cy="7691336"/>
          </a:xfrm>
          <a:prstGeom prst="rect">
            <a:avLst/>
          </a:prstGeom>
          <a:noFill/>
          <a:ln>
            <a:noFill/>
          </a:ln>
        </p:spPr>
      </p:pic>
      <p:sp>
        <p:nvSpPr>
          <p:cNvPr id="5" name="Date Placeholder 4">
            <a:extLst>
              <a:ext uri="{FF2B5EF4-FFF2-40B4-BE49-F238E27FC236}">
                <a16:creationId xmlns:a16="http://schemas.microsoft.com/office/drawing/2014/main" id="{59CD85F9-D05F-4362-9ECB-299EF940AEB2}"/>
              </a:ext>
            </a:extLst>
          </p:cNvPr>
          <p:cNvSpPr>
            <a:spLocks noGrp="1"/>
          </p:cNvSpPr>
          <p:nvPr>
            <p:ph type="dt" sz="half" idx="10"/>
          </p:nvPr>
        </p:nvSpPr>
        <p:spPr/>
        <p:txBody>
          <a:bodyPr/>
          <a:lstStyle/>
          <a:p>
            <a:r>
              <a:rPr lang="en-US"/>
              <a:t>October 2018, Pacific++</a:t>
            </a:r>
            <a:endParaRPr lang="en-CA" dirty="0"/>
          </a:p>
        </p:txBody>
      </p:sp>
      <p:sp>
        <p:nvSpPr>
          <p:cNvPr id="6" name="Footer Placeholder 5">
            <a:extLst>
              <a:ext uri="{FF2B5EF4-FFF2-40B4-BE49-F238E27FC236}">
                <a16:creationId xmlns:a16="http://schemas.microsoft.com/office/drawing/2014/main" id="{0D4A9D96-6306-40BD-AEE6-874BA8576C59}"/>
              </a:ext>
            </a:extLst>
          </p:cNvPr>
          <p:cNvSpPr>
            <a:spLocks noGrp="1"/>
          </p:cNvSpPr>
          <p:nvPr>
            <p:ph type="ftr" sz="quarter" idx="11"/>
          </p:nvPr>
        </p:nvSpPr>
        <p:spPr/>
        <p:txBody>
          <a:bodyPr/>
          <a:lstStyle/>
          <a:p>
            <a:r>
              <a:rPr lang="en-CA"/>
              <a:t>Kate Gregory       @gregcons</a:t>
            </a:r>
            <a:endParaRPr lang="en-CA" dirty="0"/>
          </a:p>
        </p:txBody>
      </p:sp>
      <p:sp>
        <p:nvSpPr>
          <p:cNvPr id="7" name="Slide Number Placeholder 6">
            <a:extLst>
              <a:ext uri="{FF2B5EF4-FFF2-40B4-BE49-F238E27FC236}">
                <a16:creationId xmlns:a16="http://schemas.microsoft.com/office/drawing/2014/main" id="{92ADC49E-B253-40FB-B860-ECAB0347455C}"/>
              </a:ext>
            </a:extLst>
          </p:cNvPr>
          <p:cNvSpPr>
            <a:spLocks noGrp="1"/>
          </p:cNvSpPr>
          <p:nvPr>
            <p:ph type="sldNum" sz="quarter" idx="12"/>
          </p:nvPr>
        </p:nvSpPr>
        <p:spPr/>
        <p:txBody>
          <a:bodyPr/>
          <a:lstStyle/>
          <a:p>
            <a:fld id="{82CAE452-9501-4A12-BF0C-BB3D054DDEB2}" type="slidenum">
              <a:rPr lang="en-CA" smtClean="0"/>
              <a:t>5</a:t>
            </a:fld>
            <a:endParaRPr lang="en-CA"/>
          </a:p>
        </p:txBody>
      </p:sp>
    </p:spTree>
    <p:extLst>
      <p:ext uri="{BB962C8B-B14F-4D97-AF65-F5344CB8AC3E}">
        <p14:creationId xmlns:p14="http://schemas.microsoft.com/office/powerpoint/2010/main" val="879940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7C91F479-648D-4ADF-B1F9-A2503B8C25A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04311" y="150126"/>
            <a:ext cx="11871514" cy="5131558"/>
          </a:xfrm>
        </p:spPr>
      </p:pic>
      <p:sp>
        <p:nvSpPr>
          <p:cNvPr id="6" name="Rectangle 5">
            <a:extLst>
              <a:ext uri="{FF2B5EF4-FFF2-40B4-BE49-F238E27FC236}">
                <a16:creationId xmlns:a16="http://schemas.microsoft.com/office/drawing/2014/main" id="{4D984578-E522-4289-B038-97D0600802AA}"/>
              </a:ext>
            </a:extLst>
          </p:cNvPr>
          <p:cNvSpPr/>
          <p:nvPr/>
        </p:nvSpPr>
        <p:spPr>
          <a:xfrm>
            <a:off x="9730854" y="1214651"/>
            <a:ext cx="1501253" cy="361665"/>
          </a:xfrm>
          <a:prstGeom prst="rect">
            <a:avLst/>
          </a:prstGeom>
          <a:solidFill>
            <a:srgbClr val="FFFF00">
              <a:alpha val="2902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16508E94-C1D3-4DFC-BDE6-C6BD3721E43F}"/>
              </a:ext>
            </a:extLst>
          </p:cNvPr>
          <p:cNvSpPr/>
          <p:nvPr/>
        </p:nvSpPr>
        <p:spPr>
          <a:xfrm>
            <a:off x="7597254" y="3700818"/>
            <a:ext cx="4242179" cy="652818"/>
          </a:xfrm>
          <a:prstGeom prst="rect">
            <a:avLst/>
          </a:prstGeom>
          <a:solidFill>
            <a:srgbClr val="FFFF00">
              <a:alpha val="2902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349D3CD-E6D4-4312-BB7C-716E48761A4C}"/>
              </a:ext>
            </a:extLst>
          </p:cNvPr>
          <p:cNvSpPr/>
          <p:nvPr/>
        </p:nvSpPr>
        <p:spPr>
          <a:xfrm>
            <a:off x="2028968" y="2458872"/>
            <a:ext cx="3471080" cy="570931"/>
          </a:xfrm>
          <a:prstGeom prst="rect">
            <a:avLst/>
          </a:prstGeom>
          <a:solidFill>
            <a:srgbClr val="FFFF00">
              <a:alpha val="2902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8EF229F-AA94-4297-A0F0-C77BB082E207}"/>
              </a:ext>
            </a:extLst>
          </p:cNvPr>
          <p:cNvSpPr/>
          <p:nvPr/>
        </p:nvSpPr>
        <p:spPr>
          <a:xfrm>
            <a:off x="8187310" y="3029803"/>
            <a:ext cx="2362409" cy="671015"/>
          </a:xfrm>
          <a:prstGeom prst="rect">
            <a:avLst/>
          </a:prstGeom>
          <a:solidFill>
            <a:srgbClr val="FFFF00">
              <a:alpha val="2902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7792856-A6DF-4C0A-94FF-E1BCC9F3742F}"/>
              </a:ext>
            </a:extLst>
          </p:cNvPr>
          <p:cNvSpPr/>
          <p:nvPr/>
        </p:nvSpPr>
        <p:spPr>
          <a:xfrm>
            <a:off x="5662475" y="1811741"/>
            <a:ext cx="833860" cy="460611"/>
          </a:xfrm>
          <a:prstGeom prst="rect">
            <a:avLst/>
          </a:prstGeom>
          <a:solidFill>
            <a:srgbClr val="FFFF00">
              <a:alpha val="2902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DF536D60-812D-48EB-BE26-F978BCA8398D}"/>
              </a:ext>
            </a:extLst>
          </p:cNvPr>
          <p:cNvSpPr>
            <a:spLocks noGrp="1"/>
          </p:cNvSpPr>
          <p:nvPr>
            <p:ph type="dt" sz="half" idx="10"/>
          </p:nvPr>
        </p:nvSpPr>
        <p:spPr/>
        <p:txBody>
          <a:bodyPr/>
          <a:lstStyle/>
          <a:p>
            <a:r>
              <a:rPr lang="en-US"/>
              <a:t>October 2018, Pacific++</a:t>
            </a:r>
            <a:endParaRPr lang="en-CA" dirty="0"/>
          </a:p>
        </p:txBody>
      </p:sp>
      <p:sp>
        <p:nvSpPr>
          <p:cNvPr id="3" name="Footer Placeholder 2">
            <a:extLst>
              <a:ext uri="{FF2B5EF4-FFF2-40B4-BE49-F238E27FC236}">
                <a16:creationId xmlns:a16="http://schemas.microsoft.com/office/drawing/2014/main" id="{28F99EA3-0DB6-455C-98F3-55D932DD69CA}"/>
              </a:ext>
            </a:extLst>
          </p:cNvPr>
          <p:cNvSpPr>
            <a:spLocks noGrp="1"/>
          </p:cNvSpPr>
          <p:nvPr>
            <p:ph type="ftr" sz="quarter" idx="11"/>
          </p:nvPr>
        </p:nvSpPr>
        <p:spPr/>
        <p:txBody>
          <a:bodyPr/>
          <a:lstStyle/>
          <a:p>
            <a:r>
              <a:rPr lang="en-CA"/>
              <a:t>Kate Gregory       @gregcons</a:t>
            </a:r>
            <a:endParaRPr lang="en-CA" dirty="0"/>
          </a:p>
        </p:txBody>
      </p:sp>
      <p:sp>
        <p:nvSpPr>
          <p:cNvPr id="4" name="Slide Number Placeholder 3">
            <a:extLst>
              <a:ext uri="{FF2B5EF4-FFF2-40B4-BE49-F238E27FC236}">
                <a16:creationId xmlns:a16="http://schemas.microsoft.com/office/drawing/2014/main" id="{48313931-4A4E-4CEF-8C50-EE1A9803B2D1}"/>
              </a:ext>
            </a:extLst>
          </p:cNvPr>
          <p:cNvSpPr>
            <a:spLocks noGrp="1"/>
          </p:cNvSpPr>
          <p:nvPr>
            <p:ph type="sldNum" sz="quarter" idx="12"/>
          </p:nvPr>
        </p:nvSpPr>
        <p:spPr/>
        <p:txBody>
          <a:bodyPr/>
          <a:lstStyle/>
          <a:p>
            <a:fld id="{82CAE452-9501-4A12-BF0C-BB3D054DDEB2}" type="slidenum">
              <a:rPr lang="en-CA" smtClean="0"/>
              <a:t>6</a:t>
            </a:fld>
            <a:endParaRPr lang="en-CA"/>
          </a:p>
        </p:txBody>
      </p:sp>
    </p:spTree>
    <p:extLst>
      <p:ext uri="{BB962C8B-B14F-4D97-AF65-F5344CB8AC3E}">
        <p14:creationId xmlns:p14="http://schemas.microsoft.com/office/powerpoint/2010/main" val="2103582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simple code?</a:t>
            </a:r>
            <a:endParaRPr lang="en-CA" dirty="0"/>
          </a:p>
        </p:txBody>
      </p:sp>
      <p:sp>
        <p:nvSpPr>
          <p:cNvPr id="3" name="Content Placeholder 2"/>
          <p:cNvSpPr>
            <a:spLocks noGrp="1"/>
          </p:cNvSpPr>
          <p:nvPr>
            <p:ph idx="1"/>
          </p:nvPr>
        </p:nvSpPr>
        <p:spPr/>
        <p:txBody>
          <a:bodyPr/>
          <a:lstStyle/>
          <a:p>
            <a:r>
              <a:rPr lang="en-US" dirty="0"/>
              <a:t>Expressive</a:t>
            </a:r>
          </a:p>
          <a:p>
            <a:r>
              <a:rPr lang="en-US" dirty="0"/>
              <a:t>Readable</a:t>
            </a:r>
          </a:p>
          <a:p>
            <a:r>
              <a:rPr lang="en-US" dirty="0"/>
              <a:t>Understandable</a:t>
            </a:r>
          </a:p>
          <a:p>
            <a:r>
              <a:rPr lang="en-US" dirty="0"/>
              <a:t>Unsurprising</a:t>
            </a:r>
          </a:p>
          <a:p>
            <a:r>
              <a:rPr lang="en-US" dirty="0"/>
              <a:t>Transparent</a:t>
            </a:r>
          </a:p>
          <a:p>
            <a:r>
              <a:rPr lang="en-US" dirty="0"/>
              <a:t>Self explanatory</a:t>
            </a:r>
          </a:p>
          <a:p>
            <a:r>
              <a:rPr lang="en-US" dirty="0"/>
              <a:t>Reassuring</a:t>
            </a:r>
          </a:p>
          <a:p>
            <a:r>
              <a:rPr lang="en-US" dirty="0"/>
              <a:t>Pleasant </a:t>
            </a:r>
            <a:endParaRPr lang="en-CA" dirty="0"/>
          </a:p>
        </p:txBody>
      </p:sp>
      <p:sp>
        <p:nvSpPr>
          <p:cNvPr id="4" name="Date Placeholder 3">
            <a:extLst>
              <a:ext uri="{FF2B5EF4-FFF2-40B4-BE49-F238E27FC236}">
                <a16:creationId xmlns:a16="http://schemas.microsoft.com/office/drawing/2014/main" id="{F40692C0-4A21-4FCB-A2CA-36C08FA375B5}"/>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5E6976C2-8676-4D82-A6FE-BFF38D0335AA}"/>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37DCD48B-E6FA-45DA-8CD6-2625523C739D}"/>
              </a:ext>
            </a:extLst>
          </p:cNvPr>
          <p:cNvSpPr>
            <a:spLocks noGrp="1"/>
          </p:cNvSpPr>
          <p:nvPr>
            <p:ph type="sldNum" sz="quarter" idx="12"/>
          </p:nvPr>
        </p:nvSpPr>
        <p:spPr/>
        <p:txBody>
          <a:bodyPr/>
          <a:lstStyle/>
          <a:p>
            <a:fld id="{82CAE452-9501-4A12-BF0C-BB3D054DDEB2}" type="slidenum">
              <a:rPr lang="en-CA" smtClean="0"/>
              <a:t>7</a:t>
            </a:fld>
            <a:endParaRPr lang="en-CA"/>
          </a:p>
        </p:txBody>
      </p:sp>
    </p:spTree>
    <p:extLst>
      <p:ext uri="{BB962C8B-B14F-4D97-AF65-F5344CB8AC3E}">
        <p14:creationId xmlns:p14="http://schemas.microsoft.com/office/powerpoint/2010/main" val="7044299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 Simpler Better?</a:t>
            </a:r>
            <a:endParaRPr lang="en-CA" dirty="0"/>
          </a:p>
        </p:txBody>
      </p:sp>
      <p:sp>
        <p:nvSpPr>
          <p:cNvPr id="3" name="Content Placeholder 2"/>
          <p:cNvSpPr>
            <a:spLocks noGrp="1"/>
          </p:cNvSpPr>
          <p:nvPr>
            <p:ph idx="1"/>
          </p:nvPr>
        </p:nvSpPr>
        <p:spPr/>
        <p:txBody>
          <a:bodyPr/>
          <a:lstStyle/>
          <a:p>
            <a:r>
              <a:rPr lang="en-US" dirty="0"/>
              <a:t>Better means?</a:t>
            </a:r>
          </a:p>
          <a:p>
            <a:pPr lvl="1"/>
            <a:r>
              <a:rPr lang="en-US" dirty="0"/>
              <a:t>Faster to write the first time</a:t>
            </a:r>
          </a:p>
          <a:p>
            <a:pPr lvl="1"/>
            <a:r>
              <a:rPr lang="en-US" dirty="0"/>
              <a:t>More correct</a:t>
            </a:r>
          </a:p>
          <a:p>
            <a:pPr lvl="1"/>
            <a:r>
              <a:rPr lang="en-US" dirty="0"/>
              <a:t>Runs faster or in less memory or less of some other resource</a:t>
            </a:r>
          </a:p>
          <a:p>
            <a:pPr lvl="1"/>
            <a:r>
              <a:rPr lang="en-US" dirty="0"/>
              <a:t>Easier to read and understand the next hundred+ times</a:t>
            </a:r>
          </a:p>
          <a:p>
            <a:pPr lvl="1"/>
            <a:r>
              <a:rPr lang="en-US" dirty="0"/>
              <a:t>Easier to modify when the world changes</a:t>
            </a:r>
          </a:p>
          <a:p>
            <a:pPr lvl="1"/>
            <a:r>
              <a:rPr lang="en-US" dirty="0"/>
              <a:t>More fun to create and have created</a:t>
            </a:r>
            <a:endParaRPr lang="en-CA" dirty="0"/>
          </a:p>
        </p:txBody>
      </p:sp>
      <p:sp>
        <p:nvSpPr>
          <p:cNvPr id="4" name="Date Placeholder 3">
            <a:extLst>
              <a:ext uri="{FF2B5EF4-FFF2-40B4-BE49-F238E27FC236}">
                <a16:creationId xmlns:a16="http://schemas.microsoft.com/office/drawing/2014/main" id="{3125F52C-DADB-47DA-A0EA-72891C091F96}"/>
              </a:ext>
            </a:extLst>
          </p:cNvPr>
          <p:cNvSpPr>
            <a:spLocks noGrp="1"/>
          </p:cNvSpPr>
          <p:nvPr>
            <p:ph type="dt" sz="half" idx="10"/>
          </p:nvPr>
        </p:nvSpPr>
        <p:spPr/>
        <p:txBody>
          <a:bodyPr/>
          <a:lstStyle/>
          <a:p>
            <a:r>
              <a:rPr lang="en-US"/>
              <a:t>October 2018, Pacific++</a:t>
            </a:r>
            <a:endParaRPr lang="en-CA" dirty="0"/>
          </a:p>
        </p:txBody>
      </p:sp>
      <p:sp>
        <p:nvSpPr>
          <p:cNvPr id="5" name="Footer Placeholder 4">
            <a:extLst>
              <a:ext uri="{FF2B5EF4-FFF2-40B4-BE49-F238E27FC236}">
                <a16:creationId xmlns:a16="http://schemas.microsoft.com/office/drawing/2014/main" id="{8F27823D-CD3C-4659-9BD4-841E449BFB83}"/>
              </a:ext>
            </a:extLst>
          </p:cNvPr>
          <p:cNvSpPr>
            <a:spLocks noGrp="1"/>
          </p:cNvSpPr>
          <p:nvPr>
            <p:ph type="ftr" sz="quarter" idx="11"/>
          </p:nvPr>
        </p:nvSpPr>
        <p:spPr/>
        <p:txBody>
          <a:bodyPr/>
          <a:lstStyle/>
          <a:p>
            <a:r>
              <a:rPr lang="en-CA"/>
              <a:t>Kate Gregory       @gregcons</a:t>
            </a:r>
            <a:endParaRPr lang="en-CA" dirty="0"/>
          </a:p>
        </p:txBody>
      </p:sp>
      <p:sp>
        <p:nvSpPr>
          <p:cNvPr id="6" name="Slide Number Placeholder 5">
            <a:extLst>
              <a:ext uri="{FF2B5EF4-FFF2-40B4-BE49-F238E27FC236}">
                <a16:creationId xmlns:a16="http://schemas.microsoft.com/office/drawing/2014/main" id="{987DFBD7-3CCD-4B34-827E-E3BAFA9F9A61}"/>
              </a:ext>
            </a:extLst>
          </p:cNvPr>
          <p:cNvSpPr>
            <a:spLocks noGrp="1"/>
          </p:cNvSpPr>
          <p:nvPr>
            <p:ph type="sldNum" sz="quarter" idx="12"/>
          </p:nvPr>
        </p:nvSpPr>
        <p:spPr/>
        <p:txBody>
          <a:bodyPr/>
          <a:lstStyle/>
          <a:p>
            <a:fld id="{82CAE452-9501-4A12-BF0C-BB3D054DDEB2}" type="slidenum">
              <a:rPr lang="en-CA" smtClean="0"/>
              <a:t>8</a:t>
            </a:fld>
            <a:endParaRPr lang="en-CA"/>
          </a:p>
        </p:txBody>
      </p:sp>
    </p:spTree>
    <p:extLst>
      <p:ext uri="{BB962C8B-B14F-4D97-AF65-F5344CB8AC3E}">
        <p14:creationId xmlns:p14="http://schemas.microsoft.com/office/powerpoint/2010/main" val="1224663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 it faster to write simple code?</a:t>
            </a:r>
            <a:endParaRPr lang="en-CA" dirty="0"/>
          </a:p>
        </p:txBody>
      </p:sp>
      <p:sp>
        <p:nvSpPr>
          <p:cNvPr id="3" name="Content Placeholder 2"/>
          <p:cNvSpPr>
            <a:spLocks noGrp="1"/>
          </p:cNvSpPr>
          <p:nvPr>
            <p:ph idx="1"/>
          </p:nvPr>
        </p:nvSpPr>
        <p:spPr>
          <a:xfrm>
            <a:off x="838200" y="1825625"/>
            <a:ext cx="8036442" cy="4351338"/>
          </a:xfrm>
        </p:spPr>
        <p:txBody>
          <a:bodyPr/>
          <a:lstStyle/>
          <a:p>
            <a:r>
              <a:rPr lang="en-US" dirty="0"/>
              <a:t>Definitely not</a:t>
            </a:r>
          </a:p>
          <a:p>
            <a:r>
              <a:rPr lang="en-US" dirty="0"/>
              <a:t>Much-misattributed quote about no time for a shorter letter</a:t>
            </a:r>
          </a:p>
          <a:p>
            <a:r>
              <a:rPr lang="en-US" dirty="0"/>
              <a:t>New habits required</a:t>
            </a:r>
          </a:p>
          <a:p>
            <a:r>
              <a:rPr lang="en-US" dirty="0"/>
              <a:t>New ways of looking</a:t>
            </a:r>
          </a:p>
          <a:p>
            <a:r>
              <a:rPr lang="en-US" dirty="0"/>
              <a:t>Reviewing, revisiting, refactoring</a:t>
            </a:r>
            <a:endParaRPr lang="en-CA" dirty="0"/>
          </a:p>
        </p:txBody>
      </p:sp>
      <p:pic>
        <p:nvPicPr>
          <p:cNvPr id="4" name="Picture 3" descr="Contemporary Relief Sculpture">
            <a:hlinkClick r:id="rId3" tooltip="&quot;Contemporary Relief Sculpture&quot;"/>
          </p:cNvPr>
          <p:cNvPicPr/>
          <p:nvPr/>
        </p:nvPicPr>
        <p:blipFill>
          <a:blip r:embed="rId4">
            <a:extLst>
              <a:ext uri="{28A0092B-C50C-407E-A947-70E740481C1C}">
                <a14:useLocalDpi xmlns:a14="http://schemas.microsoft.com/office/drawing/2010/main" val="0"/>
              </a:ext>
            </a:extLst>
          </a:blip>
          <a:srcRect/>
          <a:stretch>
            <a:fillRect/>
          </a:stretch>
        </p:blipFill>
        <p:spPr bwMode="auto">
          <a:xfrm rot="5400000">
            <a:off x="6685135" y="2005897"/>
            <a:ext cx="7710055" cy="3539836"/>
          </a:xfrm>
          <a:prstGeom prst="rect">
            <a:avLst/>
          </a:prstGeom>
          <a:noFill/>
          <a:ln>
            <a:noFill/>
          </a:ln>
        </p:spPr>
      </p:pic>
      <p:sp>
        <p:nvSpPr>
          <p:cNvPr id="5" name="Date Placeholder 4">
            <a:extLst>
              <a:ext uri="{FF2B5EF4-FFF2-40B4-BE49-F238E27FC236}">
                <a16:creationId xmlns:a16="http://schemas.microsoft.com/office/drawing/2014/main" id="{5924DEA2-8708-405F-A13E-B17B3E2AE87A}"/>
              </a:ext>
            </a:extLst>
          </p:cNvPr>
          <p:cNvSpPr>
            <a:spLocks noGrp="1"/>
          </p:cNvSpPr>
          <p:nvPr>
            <p:ph type="dt" sz="half" idx="10"/>
          </p:nvPr>
        </p:nvSpPr>
        <p:spPr/>
        <p:txBody>
          <a:bodyPr/>
          <a:lstStyle/>
          <a:p>
            <a:r>
              <a:rPr lang="en-US"/>
              <a:t>October 2018, Pacific++</a:t>
            </a:r>
            <a:endParaRPr lang="en-CA" dirty="0"/>
          </a:p>
        </p:txBody>
      </p:sp>
      <p:sp>
        <p:nvSpPr>
          <p:cNvPr id="6" name="Footer Placeholder 5">
            <a:extLst>
              <a:ext uri="{FF2B5EF4-FFF2-40B4-BE49-F238E27FC236}">
                <a16:creationId xmlns:a16="http://schemas.microsoft.com/office/drawing/2014/main" id="{112DEF2F-707A-422A-A3B0-775F524D44B8}"/>
              </a:ext>
            </a:extLst>
          </p:cNvPr>
          <p:cNvSpPr>
            <a:spLocks noGrp="1"/>
          </p:cNvSpPr>
          <p:nvPr>
            <p:ph type="ftr" sz="quarter" idx="11"/>
          </p:nvPr>
        </p:nvSpPr>
        <p:spPr/>
        <p:txBody>
          <a:bodyPr/>
          <a:lstStyle/>
          <a:p>
            <a:r>
              <a:rPr lang="en-CA"/>
              <a:t>Kate Gregory       @gregcons</a:t>
            </a:r>
            <a:endParaRPr lang="en-CA" dirty="0"/>
          </a:p>
        </p:txBody>
      </p:sp>
      <p:sp>
        <p:nvSpPr>
          <p:cNvPr id="7" name="Slide Number Placeholder 6">
            <a:extLst>
              <a:ext uri="{FF2B5EF4-FFF2-40B4-BE49-F238E27FC236}">
                <a16:creationId xmlns:a16="http://schemas.microsoft.com/office/drawing/2014/main" id="{D0C40D10-BEF2-47B0-96A0-6545235B6764}"/>
              </a:ext>
            </a:extLst>
          </p:cNvPr>
          <p:cNvSpPr>
            <a:spLocks noGrp="1"/>
          </p:cNvSpPr>
          <p:nvPr>
            <p:ph type="sldNum" sz="quarter" idx="12"/>
          </p:nvPr>
        </p:nvSpPr>
        <p:spPr/>
        <p:txBody>
          <a:bodyPr/>
          <a:lstStyle/>
          <a:p>
            <a:fld id="{82CAE452-9501-4A12-BF0C-BB3D054DDEB2}" type="slidenum">
              <a:rPr lang="en-CA" smtClean="0"/>
              <a:t>9</a:t>
            </a:fld>
            <a:endParaRPr lang="en-CA"/>
          </a:p>
        </p:txBody>
      </p:sp>
    </p:spTree>
    <p:extLst>
      <p:ext uri="{BB962C8B-B14F-4D97-AF65-F5344CB8AC3E}">
        <p14:creationId xmlns:p14="http://schemas.microsoft.com/office/powerpoint/2010/main" val="2401305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11965</TotalTime>
  <Words>5002</Words>
  <Application>Microsoft Office PowerPoint</Application>
  <PresentationFormat>Widescreen</PresentationFormat>
  <Paragraphs>665</Paragraphs>
  <Slides>46</Slides>
  <Notes>39</Notes>
  <HiddenSlides>6</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Arial</vt:lpstr>
      <vt:lpstr>Calibri</vt:lpstr>
      <vt:lpstr>Calibri Light</vt:lpstr>
      <vt:lpstr>Consolas</vt:lpstr>
      <vt:lpstr>Gadugi</vt:lpstr>
      <vt:lpstr>Wingdings</vt:lpstr>
      <vt:lpstr>Office Theme</vt:lpstr>
      <vt:lpstr>Simplicity Not Just for Beginners</vt:lpstr>
      <vt:lpstr>When We Teach, We Start Simple</vt:lpstr>
      <vt:lpstr>Why?</vt:lpstr>
      <vt:lpstr>So What Happens?</vt:lpstr>
      <vt:lpstr>What Happens to Developers?</vt:lpstr>
      <vt:lpstr>PowerPoint Presentation</vt:lpstr>
      <vt:lpstr>What is simple code?</vt:lpstr>
      <vt:lpstr>Is Simpler Better?</vt:lpstr>
      <vt:lpstr>Is it faster to write simple code?</vt:lpstr>
      <vt:lpstr>Is simpler code more correct?</vt:lpstr>
      <vt:lpstr>Does simpler code run faster?</vt:lpstr>
      <vt:lpstr>What’s in it for you?</vt:lpstr>
      <vt:lpstr>What I Have Learned</vt:lpstr>
      <vt:lpstr>OK, Give me the Simple Rules to Write Simple Code</vt:lpstr>
      <vt:lpstr>The Easiest Step</vt:lpstr>
      <vt:lpstr>Names really help</vt:lpstr>
      <vt:lpstr>Using names</vt:lpstr>
      <vt:lpstr>Remembering a Variable Name</vt:lpstr>
      <vt:lpstr>Better Name, Simpler Life</vt:lpstr>
      <vt:lpstr>Short Functions</vt:lpstr>
      <vt:lpstr>PowerPoint Presentation</vt:lpstr>
      <vt:lpstr>Use Other People’s Code</vt:lpstr>
      <vt:lpstr>Avoid really long lists of parameters</vt:lpstr>
      <vt:lpstr>Don’t nest deeply – return early</vt:lpstr>
      <vt:lpstr>Don’t nest deeply – return early</vt:lpstr>
      <vt:lpstr>Const all the things</vt:lpstr>
      <vt:lpstr>Keep up with the standard</vt:lpstr>
      <vt:lpstr>Programming is a social activity in which communication is a vital skill. The code you leave behind speaks. </vt:lpstr>
      <vt:lpstr>The pit of success</vt:lpstr>
      <vt:lpstr>But our programmers are good!</vt:lpstr>
      <vt:lpstr>Don’t be an architecture astronaut</vt:lpstr>
      <vt:lpstr>PowerPoint Presentation</vt:lpstr>
      <vt:lpstr>Simplicity Paradox</vt:lpstr>
      <vt:lpstr>Not all questions have simple answers</vt:lpstr>
      <vt:lpstr>Moving to harder steps</vt:lpstr>
      <vt:lpstr>Kinds of Complexity</vt:lpstr>
      <vt:lpstr>Failure to Encapsulate</vt:lpstr>
      <vt:lpstr>Simplifying Polynomials</vt:lpstr>
      <vt:lpstr>Idioms, Library Abstractions, Commonality</vt:lpstr>
      <vt:lpstr>Showing off?</vt:lpstr>
      <vt:lpstr>Learning patterns and idioms and things with initials isn't necessarily just showing off. It can be a powerful technique towards better code.</vt:lpstr>
      <vt:lpstr>The Harder Step</vt:lpstr>
      <vt:lpstr>The Future</vt:lpstr>
      <vt:lpstr>The Hardest Steps</vt:lpstr>
      <vt:lpstr>The Bravery</vt:lpstr>
      <vt:lpstr>Call to Action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Simplicity: Not Just for Beginners</dc:title>
  <dc:creator>Kate Gregory</dc:creator>
  <cp:lastModifiedBy>Kate Gregory</cp:lastModifiedBy>
  <cp:revision>107</cp:revision>
  <dcterms:created xsi:type="dcterms:W3CDTF">2018-03-05T00:54:36Z</dcterms:created>
  <dcterms:modified xsi:type="dcterms:W3CDTF">2018-10-18T02:28:53Z</dcterms:modified>
</cp:coreProperties>
</file>